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818" r:id="rId1"/>
  </p:sldMasterIdLst>
  <p:notesMasterIdLst>
    <p:notesMasterId r:id="rId66"/>
  </p:notesMasterIdLst>
  <p:handoutMasterIdLst>
    <p:handoutMasterId r:id="rId67"/>
  </p:handoutMasterIdLst>
  <p:sldIdLst>
    <p:sldId id="298" r:id="rId2"/>
    <p:sldId id="356" r:id="rId3"/>
    <p:sldId id="415" r:id="rId4"/>
    <p:sldId id="394" r:id="rId5"/>
    <p:sldId id="403" r:id="rId6"/>
    <p:sldId id="398" r:id="rId7"/>
    <p:sldId id="399" r:id="rId8"/>
    <p:sldId id="400" r:id="rId9"/>
    <p:sldId id="405" r:id="rId10"/>
    <p:sldId id="416" r:id="rId11"/>
    <p:sldId id="368" r:id="rId12"/>
    <p:sldId id="418" r:id="rId13"/>
    <p:sldId id="417" r:id="rId14"/>
    <p:sldId id="406" r:id="rId15"/>
    <p:sldId id="407" r:id="rId16"/>
    <p:sldId id="408" r:id="rId17"/>
    <p:sldId id="409" r:id="rId18"/>
    <p:sldId id="410" r:id="rId19"/>
    <p:sldId id="411" r:id="rId20"/>
    <p:sldId id="387" r:id="rId21"/>
    <p:sldId id="383" r:id="rId22"/>
    <p:sldId id="380" r:id="rId23"/>
    <p:sldId id="420" r:id="rId24"/>
    <p:sldId id="421" r:id="rId25"/>
    <p:sldId id="422" r:id="rId26"/>
    <p:sldId id="423" r:id="rId27"/>
    <p:sldId id="424" r:id="rId28"/>
    <p:sldId id="439" r:id="rId29"/>
    <p:sldId id="440" r:id="rId30"/>
    <p:sldId id="441" r:id="rId31"/>
    <p:sldId id="442" r:id="rId32"/>
    <p:sldId id="425" r:id="rId33"/>
    <p:sldId id="419" r:id="rId34"/>
    <p:sldId id="426" r:id="rId35"/>
    <p:sldId id="428" r:id="rId36"/>
    <p:sldId id="371" r:id="rId37"/>
    <p:sldId id="427" r:id="rId38"/>
    <p:sldId id="429" r:id="rId39"/>
    <p:sldId id="430" r:id="rId40"/>
    <p:sldId id="431" r:id="rId41"/>
    <p:sldId id="432" r:id="rId42"/>
    <p:sldId id="433" r:id="rId43"/>
    <p:sldId id="444" r:id="rId44"/>
    <p:sldId id="296" r:id="rId45"/>
    <p:sldId id="436" r:id="rId46"/>
    <p:sldId id="435" r:id="rId47"/>
    <p:sldId id="437" r:id="rId48"/>
    <p:sldId id="438" r:id="rId49"/>
    <p:sldId id="373" r:id="rId50"/>
    <p:sldId id="365" r:id="rId51"/>
    <p:sldId id="445" r:id="rId52"/>
    <p:sldId id="447" r:id="rId53"/>
    <p:sldId id="448" r:id="rId54"/>
    <p:sldId id="443" r:id="rId55"/>
    <p:sldId id="374" r:id="rId56"/>
    <p:sldId id="375" r:id="rId57"/>
    <p:sldId id="393" r:id="rId58"/>
    <p:sldId id="449" r:id="rId59"/>
    <p:sldId id="450" r:id="rId60"/>
    <p:sldId id="379" r:id="rId61"/>
    <p:sldId id="382" r:id="rId62"/>
    <p:sldId id="452" r:id="rId63"/>
    <p:sldId id="363" r:id="rId64"/>
    <p:sldId id="332" r:id="rId65"/>
  </p:sldIdLst>
  <p:sldSz cx="9144000" cy="6858000" type="screen4x3"/>
  <p:notesSz cx="6985000" cy="9271000"/>
  <p:defaultTextStyle>
    <a:defPPr>
      <a:defRPr lang="en-US"/>
    </a:defPPr>
    <a:lvl1pPr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2pPr>
    <a:lvl3pPr marL="9144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3pPr>
    <a:lvl4pPr marL="13716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4pPr>
    <a:lvl5pPr marL="1828800" algn="l" rtl="0" fontAlgn="base">
      <a:spcBef>
        <a:spcPct val="0"/>
      </a:spcBef>
      <a:spcAft>
        <a:spcPct val="0"/>
      </a:spcAft>
      <a:defRPr sz="2400" kern="1200">
        <a:solidFill>
          <a:schemeClr val="tx1"/>
        </a:solidFill>
        <a:latin typeface="Arial" pitchFamily="26" charset="0"/>
        <a:ea typeface="ＭＳ Ｐゴシック" pitchFamily="26" charset="-128"/>
        <a:cs typeface="ＭＳ Ｐゴシック" pitchFamily="26" charset="-128"/>
      </a:defRPr>
    </a:lvl5pPr>
    <a:lvl6pPr marL="22860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6pPr>
    <a:lvl7pPr marL="27432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7pPr>
    <a:lvl8pPr marL="32004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8pPr>
    <a:lvl9pPr marL="3657600" algn="l" defTabSz="457200" rtl="0" eaLnBrk="1" latinLnBrk="0" hangingPunct="1">
      <a:defRPr sz="2400" kern="1200">
        <a:solidFill>
          <a:schemeClr val="tx1"/>
        </a:solidFill>
        <a:latin typeface="Arial" pitchFamily="26" charset="0"/>
        <a:ea typeface="ＭＳ Ｐゴシック" pitchFamily="26" charset="-128"/>
        <a:cs typeface="ＭＳ Ｐゴシック" pitchFamily="26"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CC99"/>
    <a:srgbClr val="CC6633"/>
    <a:srgbClr val="7A2310"/>
    <a:srgbClr val="7D1F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94898" autoAdjust="0"/>
  </p:normalViewPr>
  <p:slideViewPr>
    <p:cSldViewPr>
      <p:cViewPr varScale="1">
        <p:scale>
          <a:sx n="113" d="100"/>
          <a:sy n="113" d="100"/>
        </p:scale>
        <p:origin x="208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27363"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defTabSz="928688" eaLnBrk="0" hangingPunct="0">
              <a:spcBef>
                <a:spcPct val="50000"/>
              </a:spcBef>
              <a:defRPr sz="1200">
                <a:latin typeface="Times" pitchFamily="26" charset="0"/>
              </a:defRPr>
            </a:lvl1pPr>
          </a:lstStyle>
          <a:p>
            <a:r>
              <a:rPr lang="en-US"/>
              <a:t>http://www.chpc.utah.edu</a:t>
            </a:r>
          </a:p>
        </p:txBody>
      </p:sp>
      <p:sp>
        <p:nvSpPr>
          <p:cNvPr id="9219" name="Rectangle 3"/>
          <p:cNvSpPr>
            <a:spLocks noGrp="1" noChangeArrowheads="1"/>
          </p:cNvSpPr>
          <p:nvPr>
            <p:ph type="dt" sz="quarter" idx="1"/>
          </p:nvPr>
        </p:nvSpPr>
        <p:spPr bwMode="auto">
          <a:xfrm>
            <a:off x="3957638" y="0"/>
            <a:ext cx="3027362"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62E2CED9-D5BD-3644-8475-2841E9D82073}" type="datetime1">
              <a:rPr lang="en-US" smtClean="0"/>
              <a:t>9/12/24</a:t>
            </a:fld>
            <a:endParaRPr lang="en-US"/>
          </a:p>
        </p:txBody>
      </p:sp>
      <p:sp>
        <p:nvSpPr>
          <p:cNvPr id="9220" name="Rectangle 4"/>
          <p:cNvSpPr>
            <a:spLocks noGrp="1" noChangeArrowheads="1"/>
          </p:cNvSpPr>
          <p:nvPr>
            <p:ph type="ftr" sz="quarter" idx="2"/>
          </p:nvPr>
        </p:nvSpPr>
        <p:spPr bwMode="auto">
          <a:xfrm>
            <a:off x="0" y="8996363"/>
            <a:ext cx="3027363"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defTabSz="928688" eaLnBrk="0" hangingPunct="0">
              <a:spcBef>
                <a:spcPct val="50000"/>
              </a:spcBef>
              <a:defRPr sz="1200">
                <a:latin typeface="Times" pitchFamily="26" charset="0"/>
              </a:defRPr>
            </a:lvl1pPr>
          </a:lstStyle>
          <a:p>
            <a:endParaRPr lang="en-US"/>
          </a:p>
        </p:txBody>
      </p:sp>
      <p:sp>
        <p:nvSpPr>
          <p:cNvPr id="9221" name="Rectangle 5"/>
          <p:cNvSpPr>
            <a:spLocks noGrp="1" noChangeArrowheads="1"/>
          </p:cNvSpPr>
          <p:nvPr>
            <p:ph type="sldNum" sz="quarter" idx="3"/>
          </p:nvPr>
        </p:nvSpPr>
        <p:spPr bwMode="auto">
          <a:xfrm>
            <a:off x="3957638" y="8996363"/>
            <a:ext cx="3027362"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78EFBCC7-8BF4-9A48-B009-E4CAB00FB0F4}" type="slidenum">
              <a:rPr lang="en-US"/>
              <a:pPr/>
              <a:t>‹#›</a:t>
            </a:fld>
            <a:endParaRPr lang="en-US"/>
          </a:p>
        </p:txBody>
      </p:sp>
    </p:spTree>
    <p:extLst>
      <p:ext uri="{BB962C8B-B14F-4D97-AF65-F5344CB8AC3E}">
        <p14:creationId xmlns:p14="http://schemas.microsoft.com/office/powerpoint/2010/main" val="3210201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defTabSz="928688" eaLnBrk="0" hangingPunct="0">
              <a:spcBef>
                <a:spcPct val="50000"/>
              </a:spcBef>
              <a:defRPr sz="1200">
                <a:latin typeface="Times" pitchFamily="26" charset="0"/>
              </a:defRPr>
            </a:lvl1pPr>
          </a:lstStyle>
          <a:p>
            <a:r>
              <a:rPr lang="en-US"/>
              <a:t>http://www.chpc.utah.edu</a:t>
            </a:r>
          </a:p>
        </p:txBody>
      </p:sp>
      <p:sp>
        <p:nvSpPr>
          <p:cNvPr id="6147" name="Rectangle 3"/>
          <p:cNvSpPr>
            <a:spLocks noGrp="1" noChangeArrowheads="1"/>
          </p:cNvSpPr>
          <p:nvPr>
            <p:ph type="dt" idx="1"/>
          </p:nvPr>
        </p:nvSpPr>
        <p:spPr bwMode="auto">
          <a:xfrm>
            <a:off x="3957638" y="0"/>
            <a:ext cx="3027362" cy="2746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31221515-87E2-7C40-8A70-6FFA423A8160}" type="datetime1">
              <a:rPr lang="en-US" smtClean="0"/>
              <a:t>9/12/24</a:t>
            </a:fld>
            <a:endParaRPr lang="en-US"/>
          </a:p>
        </p:txBody>
      </p:sp>
      <p:sp>
        <p:nvSpPr>
          <p:cNvPr id="1638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1227138"/>
          </a:xfrm>
          <a:prstGeom prst="rect">
            <a:avLst/>
          </a:prstGeom>
          <a:noFill/>
          <a:ln w="9525">
            <a:noFill/>
            <a:miter lim="800000"/>
            <a:headEnd/>
            <a:tailEnd/>
          </a:ln>
          <a:effectLst/>
        </p:spPr>
        <p:txBody>
          <a:bodyPr vert="horz" wrap="square" lIns="92860" tIns="46431" rIns="92860" bIns="46431"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996363"/>
            <a:ext cx="3027363"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defTabSz="928688" eaLnBrk="0" hangingPunct="0">
              <a:spcBef>
                <a:spcPct val="50000"/>
              </a:spcBef>
              <a:defRPr sz="1200">
                <a:latin typeface="Times" pitchFamily="26" charset="0"/>
              </a:defRPr>
            </a:lvl1pPr>
          </a:lstStyle>
          <a:p>
            <a:endParaRPr lang="en-US"/>
          </a:p>
        </p:txBody>
      </p:sp>
      <p:sp>
        <p:nvSpPr>
          <p:cNvPr id="6151" name="Rectangle 7"/>
          <p:cNvSpPr>
            <a:spLocks noGrp="1" noChangeArrowheads="1"/>
          </p:cNvSpPr>
          <p:nvPr>
            <p:ph type="sldNum" sz="quarter" idx="5"/>
          </p:nvPr>
        </p:nvSpPr>
        <p:spPr bwMode="auto">
          <a:xfrm>
            <a:off x="3957638" y="8996363"/>
            <a:ext cx="3027362" cy="274637"/>
          </a:xfrm>
          <a:prstGeom prst="rect">
            <a:avLst/>
          </a:prstGeom>
          <a:noFill/>
          <a:ln w="9525">
            <a:noFill/>
            <a:miter lim="800000"/>
            <a:headEnd/>
            <a:tailEnd/>
          </a:ln>
          <a:effectLst/>
        </p:spPr>
        <p:txBody>
          <a:bodyPr vert="horz" wrap="square" lIns="92860" tIns="46431" rIns="92860" bIns="46431" numCol="1" anchor="b" anchorCtr="0" compatLnSpc="1">
            <a:prstTxWarp prst="textNoShape">
              <a:avLst/>
            </a:prstTxWarp>
            <a:spAutoFit/>
          </a:bodyPr>
          <a:lstStyle>
            <a:lvl1pPr algn="r" defTabSz="928688" eaLnBrk="0" hangingPunct="0">
              <a:spcBef>
                <a:spcPct val="50000"/>
              </a:spcBef>
              <a:defRPr sz="1200">
                <a:latin typeface="Times" pitchFamily="26" charset="0"/>
              </a:defRPr>
            </a:lvl1pPr>
          </a:lstStyle>
          <a:p>
            <a:fld id="{AA3895A6-670A-7448-8EB0-8F0271884791}" type="slidenum">
              <a:rPr lang="en-US"/>
              <a:pPr/>
              <a:t>‹#›</a:t>
            </a:fld>
            <a:endParaRPr lang="en-US"/>
          </a:p>
        </p:txBody>
      </p:sp>
    </p:spTree>
    <p:extLst>
      <p:ext uri="{BB962C8B-B14F-4D97-AF65-F5344CB8AC3E}">
        <p14:creationId xmlns:p14="http://schemas.microsoft.com/office/powerpoint/2010/main" val="2999164399"/>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9/12/24</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This is what a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script looks like all together. It looks like a lot of information at first, but lets break it down piece by piece.</a:t>
            </a:r>
          </a:p>
        </p:txBody>
      </p:sp>
    </p:spTree>
    <p:extLst>
      <p:ext uri="{BB962C8B-B14F-4D97-AF65-F5344CB8AC3E}">
        <p14:creationId xmlns:p14="http://schemas.microsoft.com/office/powerpoint/2010/main" val="2302062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The first thing you will need to fill out are the #SBATCH directives. Lets focus on the most important part – account and partition</a:t>
            </a:r>
          </a:p>
        </p:txBody>
      </p:sp>
    </p:spTree>
    <p:extLst>
      <p:ext uri="{BB962C8B-B14F-4D97-AF65-F5344CB8AC3E}">
        <p14:creationId xmlns:p14="http://schemas.microsoft.com/office/powerpoint/2010/main" val="2796420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79B7796-27FF-2447-A144-C38BBB0049E9}"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NOTE: are the first two commands useful to show?</a:t>
            </a:r>
          </a:p>
          <a:p>
            <a:pPr eaLnBrk="1" hangingPunct="1"/>
            <a:r>
              <a:rPr lang="en-US" dirty="0">
                <a:latin typeface="Times" pitchFamily="26" charset="0"/>
                <a:ea typeface="ＭＳ Ｐゴシック" pitchFamily="26" charset="-128"/>
                <a:cs typeface="ＭＳ Ｐゴシック" pitchFamily="26" charset="-128"/>
              </a:rPr>
              <a:t>First two commands are limited to the cluster you currently reside on</a:t>
            </a:r>
          </a:p>
          <a:p>
            <a:pPr eaLnBrk="1" hangingPunct="1"/>
            <a:r>
              <a:rPr lang="en-US" dirty="0">
                <a:latin typeface="Times" pitchFamily="26" charset="0"/>
                <a:ea typeface="ＭＳ Ｐゴシック" pitchFamily="26" charset="-128"/>
                <a:cs typeface="ＭＳ Ｐゴシック" pitchFamily="26" charset="-128"/>
              </a:rPr>
              <a:t>Here is how you can use the </a:t>
            </a:r>
            <a:r>
              <a:rPr lang="en-US" dirty="0" err="1">
                <a:latin typeface="Times" pitchFamily="26" charset="0"/>
                <a:ea typeface="ＭＳ Ｐゴシック" pitchFamily="26" charset="-128"/>
                <a:cs typeface="ＭＳ Ｐゴシック" pitchFamily="26" charset="-128"/>
              </a:rPr>
              <a:t>myallocation</a:t>
            </a:r>
            <a:r>
              <a:rPr lang="en-US" dirty="0">
                <a:latin typeface="Times" pitchFamily="26" charset="0"/>
                <a:ea typeface="ＭＳ Ｐゴシック" pitchFamily="26" charset="-128"/>
                <a:cs typeface="ＭＳ Ｐゴシック" pitchFamily="26" charset="-128"/>
              </a:rPr>
              <a:t> command</a:t>
            </a:r>
          </a:p>
        </p:txBody>
      </p:sp>
    </p:spTree>
    <p:extLst>
      <p:ext uri="{BB962C8B-B14F-4D97-AF65-F5344CB8AC3E}">
        <p14:creationId xmlns:p14="http://schemas.microsoft.com/office/powerpoint/2010/main" val="1317822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Cluster, account, and partition are information you will need to submit a SLURM job.</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9/12/24</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13</a:t>
            </a:fld>
            <a:endParaRPr lang="en-US"/>
          </a:p>
        </p:txBody>
      </p:sp>
    </p:spTree>
    <p:extLst>
      <p:ext uri="{BB962C8B-B14F-4D97-AF65-F5344CB8AC3E}">
        <p14:creationId xmlns:p14="http://schemas.microsoft.com/office/powerpoint/2010/main" val="2006572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Preemption sounds scary but isn’t something you should worry about. We will get back to preemption later.</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9/12/24</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14</a:t>
            </a:fld>
            <a:endParaRPr lang="en-US"/>
          </a:p>
        </p:txBody>
      </p:sp>
    </p:spTree>
    <p:extLst>
      <p:ext uri="{BB962C8B-B14F-4D97-AF65-F5344CB8AC3E}">
        <p14:creationId xmlns:p14="http://schemas.microsoft.com/office/powerpoint/2010/main" val="280459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9/12/24</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15</a:t>
            </a:fld>
            <a:endParaRPr lang="en-US"/>
          </a:p>
        </p:txBody>
      </p:sp>
    </p:spTree>
    <p:extLst>
      <p:ext uri="{BB962C8B-B14F-4D97-AF65-F5344CB8AC3E}">
        <p14:creationId xmlns:p14="http://schemas.microsoft.com/office/powerpoint/2010/main" val="683079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9/12/24</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16</a:t>
            </a:fld>
            <a:endParaRPr lang="en-US"/>
          </a:p>
        </p:txBody>
      </p:sp>
    </p:spTree>
    <p:extLst>
      <p:ext uri="{BB962C8B-B14F-4D97-AF65-F5344CB8AC3E}">
        <p14:creationId xmlns:p14="http://schemas.microsoft.com/office/powerpoint/2010/main" val="1220146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9/12/24</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17</a:t>
            </a:fld>
            <a:endParaRPr lang="en-US"/>
          </a:p>
        </p:txBody>
      </p:sp>
    </p:spTree>
    <p:extLst>
      <p:ext uri="{BB962C8B-B14F-4D97-AF65-F5344CB8AC3E}">
        <p14:creationId xmlns:p14="http://schemas.microsoft.com/office/powerpoint/2010/main" val="1832575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preemption is discussed again – CHPC works in condominium-style, research groups can buy nodes, the CHPC manages said nodes, but if those nodes are sitting idle, others can use them. The research group that owns them has priority access, however.</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9/12/24</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18</a:t>
            </a:fld>
            <a:endParaRPr lang="en-US"/>
          </a:p>
        </p:txBody>
      </p:sp>
    </p:spTree>
    <p:extLst>
      <p:ext uri="{BB962C8B-B14F-4D97-AF65-F5344CB8AC3E}">
        <p14:creationId xmlns:p14="http://schemas.microsoft.com/office/powerpoint/2010/main" val="2430959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0AE49970-C3A3-5C4A-A56E-CAE3397E90B1}"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19</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77641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9/12/24</a:t>
            </a:fld>
            <a:endParaRPr dirty="0"/>
          </a:p>
        </p:txBody>
      </p:sp>
    </p:spTree>
    <p:extLst>
      <p:ext uri="{BB962C8B-B14F-4D97-AF65-F5344CB8AC3E}">
        <p14:creationId xmlns:p14="http://schemas.microsoft.com/office/powerpoint/2010/main" val="27722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D898001E-D1C9-FC45-B022-1D6A937153D2}"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When to use owner/owner-guest partitions?</a:t>
            </a:r>
          </a:p>
        </p:txBody>
      </p:sp>
    </p:spTree>
    <p:extLst>
      <p:ext uri="{BB962C8B-B14F-4D97-AF65-F5344CB8AC3E}">
        <p14:creationId xmlns:p14="http://schemas.microsoft.com/office/powerpoint/2010/main" val="2962845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F75C1DB8-28DE-5A4F-B6D5-8CC525772AB8}"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188236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980118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23</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5315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24</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082898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25</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1544385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26</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459049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27</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410699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28</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07618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29</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85897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79B7796-27FF-2447-A144-C38BBB0049E9}"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4140770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But, for now, we don’t want to worry about constraints</a:t>
            </a:r>
          </a:p>
        </p:txBody>
      </p:sp>
    </p:spTree>
    <p:extLst>
      <p:ext uri="{BB962C8B-B14F-4D97-AF65-F5344CB8AC3E}">
        <p14:creationId xmlns:p14="http://schemas.microsoft.com/office/powerpoint/2010/main" val="3031881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This is what a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script looks like all together. It looks like a lot of information at first, but lets break it down piece by piece.</a:t>
            </a:r>
          </a:p>
        </p:txBody>
      </p:sp>
    </p:spTree>
    <p:extLst>
      <p:ext uri="{BB962C8B-B14F-4D97-AF65-F5344CB8AC3E}">
        <p14:creationId xmlns:p14="http://schemas.microsoft.com/office/powerpoint/2010/main" val="2229107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9/12/24</a:t>
            </a:fld>
            <a:endParaRPr dirty="0"/>
          </a:p>
        </p:txBody>
      </p:sp>
    </p:spTree>
    <p:extLst>
      <p:ext uri="{BB962C8B-B14F-4D97-AF65-F5344CB8AC3E}">
        <p14:creationId xmlns:p14="http://schemas.microsoft.com/office/powerpoint/2010/main" val="1035767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three main storage systems here</a:t>
            </a:r>
          </a:p>
          <a:p>
            <a:r>
              <a:rPr lang="en-US" dirty="0"/>
              <a:t>We recommend using scratch when running your job</a:t>
            </a:r>
          </a:p>
          <a:p>
            <a:r>
              <a:rPr lang="en-US" dirty="0"/>
              <a:t>Here is how you can go about doing that</a:t>
            </a:r>
          </a:p>
        </p:txBody>
      </p:sp>
      <p:sp>
        <p:nvSpPr>
          <p:cNvPr id="4" name="Header Placeholder 3"/>
          <p:cNvSpPr>
            <a:spLocks noGrp="1"/>
          </p:cNvSpPr>
          <p:nvPr>
            <p:ph type="hdr" sz="quarter"/>
          </p:nvPr>
        </p:nvSpPr>
        <p:spPr/>
        <p:txBody>
          <a:bodyPr/>
          <a:lstStyle/>
          <a:p>
            <a:r>
              <a:rPr lang="en-US"/>
              <a:t>http://www.chpc.utah.edu</a:t>
            </a:r>
          </a:p>
        </p:txBody>
      </p:sp>
      <p:sp>
        <p:nvSpPr>
          <p:cNvPr id="5" name="Date Placeholder 4"/>
          <p:cNvSpPr>
            <a:spLocks noGrp="1"/>
          </p:cNvSpPr>
          <p:nvPr>
            <p:ph type="dt" idx="1"/>
          </p:nvPr>
        </p:nvSpPr>
        <p:spPr/>
        <p:txBody>
          <a:bodyPr/>
          <a:lstStyle/>
          <a:p>
            <a:fld id="{31221515-87E2-7C40-8A70-6FFA423A8160}" type="datetime1">
              <a:rPr lang="en-US" smtClean="0"/>
              <a:t>9/12/24</a:t>
            </a:fld>
            <a:endParaRPr lang="en-US"/>
          </a:p>
        </p:txBody>
      </p:sp>
      <p:sp>
        <p:nvSpPr>
          <p:cNvPr id="6" name="Slide Number Placeholder 5"/>
          <p:cNvSpPr>
            <a:spLocks noGrp="1"/>
          </p:cNvSpPr>
          <p:nvPr>
            <p:ph type="sldNum" sz="quarter" idx="5"/>
          </p:nvPr>
        </p:nvSpPr>
        <p:spPr/>
        <p:txBody>
          <a:bodyPr/>
          <a:lstStyle/>
          <a:p>
            <a:fld id="{AA3895A6-670A-7448-8EB0-8F0271884791}" type="slidenum">
              <a:rPr lang="en-US" smtClean="0"/>
              <a:pPr/>
              <a:t>33</a:t>
            </a:fld>
            <a:endParaRPr lang="en-US"/>
          </a:p>
        </p:txBody>
      </p:sp>
    </p:spTree>
    <p:extLst>
      <p:ext uri="{BB962C8B-B14F-4D97-AF65-F5344CB8AC3E}">
        <p14:creationId xmlns:p14="http://schemas.microsoft.com/office/powerpoint/2010/main" val="351684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34</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Create environmental var</a:t>
            </a:r>
          </a:p>
          <a:p>
            <a:pPr eaLnBrk="1" hangingPunct="1"/>
            <a:r>
              <a:rPr lang="en-US" dirty="0">
                <a:latin typeface="Times" pitchFamily="26" charset="0"/>
                <a:ea typeface="ＭＳ Ｐゴシック" pitchFamily="26" charset="-128"/>
                <a:cs typeface="ＭＳ Ｐゴシック" pitchFamily="26" charset="-128"/>
              </a:rPr>
              <a:t>$USER</a:t>
            </a:r>
          </a:p>
          <a:p>
            <a:pPr eaLnBrk="1" hangingPunct="1"/>
            <a:r>
              <a:rPr lang="en-US" dirty="0">
                <a:latin typeface="Times" pitchFamily="26" charset="0"/>
                <a:ea typeface="ＭＳ Ｐゴシック" pitchFamily="26" charset="-128"/>
                <a:cs typeface="ＭＳ Ｐゴシック" pitchFamily="26" charset="-128"/>
              </a:rPr>
              <a:t>Notice $SLURM_JOB_ID – lets talk about this</a:t>
            </a:r>
          </a:p>
        </p:txBody>
      </p:sp>
    </p:spTree>
    <p:extLst>
      <p:ext uri="{BB962C8B-B14F-4D97-AF65-F5344CB8AC3E}">
        <p14:creationId xmlns:p14="http://schemas.microsoft.com/office/powerpoint/2010/main" val="20713946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E9EA1-35E9-911A-8815-FF06C7A85F5E}"/>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37C8A4EF-CB3B-5C02-45B1-FF130F92C7D3}"/>
              </a:ext>
            </a:extLst>
          </p:cNvPr>
          <p:cNvSpPr>
            <a:spLocks noGrp="1" noChangeArrowheads="1"/>
          </p:cNvSpPr>
          <p:nvPr>
            <p:ph type="hdr" sz="quarter"/>
          </p:nvPr>
        </p:nvSpPr>
        <p:spPr>
          <a:noFill/>
        </p:spPr>
        <p:txBody>
          <a:bodyPr/>
          <a:lstStyle/>
          <a:p>
            <a:r>
              <a:rPr lang="en-US"/>
              <a:t>http://www.chpc.utah.edu</a:t>
            </a:r>
          </a:p>
        </p:txBody>
      </p:sp>
      <p:sp>
        <p:nvSpPr>
          <p:cNvPr id="19459" name="Rectangle 3">
            <a:extLst>
              <a:ext uri="{FF2B5EF4-FFF2-40B4-BE49-F238E27FC236}">
                <a16:creationId xmlns:a16="http://schemas.microsoft.com/office/drawing/2014/main" id="{12EBEFFC-F4E9-801D-2320-933C0B816EC7}"/>
              </a:ext>
            </a:extLst>
          </p:cNvPr>
          <p:cNvSpPr>
            <a:spLocks noGrp="1" noChangeArrowheads="1"/>
          </p:cNvSpPr>
          <p:nvPr>
            <p:ph type="dt" sz="quarter" idx="1"/>
          </p:nvPr>
        </p:nvSpPr>
        <p:spPr>
          <a:noFill/>
        </p:spPr>
        <p:txBody>
          <a:bodyPr/>
          <a:lstStyle/>
          <a:p>
            <a:fld id="{731A72B3-DD96-E04B-8B14-D43AA4AE89BB}" type="datetime1">
              <a:rPr lang="en-US" smtClean="0"/>
              <a:t>9/12/24</a:t>
            </a:fld>
            <a:endParaRPr lang="en-US"/>
          </a:p>
        </p:txBody>
      </p:sp>
      <p:sp>
        <p:nvSpPr>
          <p:cNvPr id="19460" name="Rectangle 7">
            <a:extLst>
              <a:ext uri="{FF2B5EF4-FFF2-40B4-BE49-F238E27FC236}">
                <a16:creationId xmlns:a16="http://schemas.microsoft.com/office/drawing/2014/main" id="{C73D2A7A-AF8A-D0D3-3E71-55CE52379C33}"/>
              </a:ext>
            </a:extLst>
          </p:cNvPr>
          <p:cNvSpPr>
            <a:spLocks noGrp="1" noChangeArrowheads="1"/>
          </p:cNvSpPr>
          <p:nvPr>
            <p:ph type="sldNum" sz="quarter" idx="5"/>
          </p:nvPr>
        </p:nvSpPr>
        <p:spPr>
          <a:noFill/>
        </p:spPr>
        <p:txBody>
          <a:bodyPr/>
          <a:lstStyle/>
          <a:p>
            <a:fld id="{592D9234-6126-A744-9630-0322AA72A86E}" type="slidenum">
              <a:rPr lang="en-US"/>
              <a:pPr/>
              <a:t>35</a:t>
            </a:fld>
            <a:endParaRPr lang="en-US"/>
          </a:p>
        </p:txBody>
      </p:sp>
      <p:sp>
        <p:nvSpPr>
          <p:cNvPr id="19461" name="Rectangle 2">
            <a:extLst>
              <a:ext uri="{FF2B5EF4-FFF2-40B4-BE49-F238E27FC236}">
                <a16:creationId xmlns:a16="http://schemas.microsoft.com/office/drawing/2014/main" id="{8E012176-27E3-1C89-7D8E-3F14BA2950D9}"/>
              </a:ext>
            </a:extLst>
          </p:cNvPr>
          <p:cNvSpPr>
            <a:spLocks noGrp="1" noRot="1" noChangeAspect="1" noChangeArrowheads="1" noTextEdit="1"/>
          </p:cNvSpPr>
          <p:nvPr>
            <p:ph type="sldImg"/>
          </p:nvPr>
        </p:nvSpPr>
        <p:spPr>
          <a:ln/>
        </p:spPr>
      </p:sp>
      <p:sp>
        <p:nvSpPr>
          <p:cNvPr id="19462" name="Rectangle 3">
            <a:extLst>
              <a:ext uri="{FF2B5EF4-FFF2-40B4-BE49-F238E27FC236}">
                <a16:creationId xmlns:a16="http://schemas.microsoft.com/office/drawing/2014/main" id="{E7A1BB90-8182-92BE-6CF1-E428B21965BF}"/>
              </a:ext>
            </a:extLst>
          </p:cNvPr>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SLURM sets environmental variables for us that we can call in our script, including $SLURM_JOB_ID</a:t>
            </a:r>
          </a:p>
          <a:p>
            <a:pPr eaLnBrk="1" hangingPunct="1"/>
            <a:r>
              <a:rPr lang="en-US" dirty="0">
                <a:latin typeface="Times" pitchFamily="26" charset="0"/>
                <a:ea typeface="ＭＳ Ｐゴシック" pitchFamily="26" charset="-128"/>
                <a:cs typeface="ＭＳ Ｐゴシック" pitchFamily="26" charset="-128"/>
              </a:rPr>
              <a:t>There is a whole bunch of different vars that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sets, you can see a complete list at this link, available in the pdf of these slides.</a:t>
            </a:r>
          </a:p>
          <a:p>
            <a:pPr eaLnBrk="1" hangingPunct="1"/>
            <a:r>
              <a:rPr lang="en-US" dirty="0">
                <a:latin typeface="Times" pitchFamily="26" charset="0"/>
                <a:ea typeface="ＭＳ Ｐゴシック" pitchFamily="26" charset="-128"/>
                <a:cs typeface="ＭＳ Ｐゴシック" pitchFamily="26" charset="-128"/>
              </a:rPr>
              <a:t>Back to our regularly scheduled programming</a:t>
            </a:r>
          </a:p>
        </p:txBody>
      </p:sp>
    </p:spTree>
    <p:extLst>
      <p:ext uri="{BB962C8B-B14F-4D97-AF65-F5344CB8AC3E}">
        <p14:creationId xmlns:p14="http://schemas.microsoft.com/office/powerpoint/2010/main" val="3522455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36</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Create environmental var</a:t>
            </a:r>
          </a:p>
          <a:p>
            <a:pPr eaLnBrk="1" hangingPunct="1"/>
            <a:r>
              <a:rPr lang="en-US" dirty="0">
                <a:latin typeface="Times" pitchFamily="26" charset="0"/>
                <a:ea typeface="ＭＳ Ｐゴシック" pitchFamily="26" charset="-128"/>
                <a:cs typeface="ＭＳ Ｐゴシック" pitchFamily="26" charset="-128"/>
              </a:rPr>
              <a:t>$USER</a:t>
            </a:r>
          </a:p>
          <a:p>
            <a:pPr eaLnBrk="1" hangingPunct="1"/>
            <a:r>
              <a:rPr lang="en-US" dirty="0">
                <a:latin typeface="Times" pitchFamily="26" charset="0"/>
                <a:ea typeface="ＭＳ Ｐゴシック" pitchFamily="26" charset="-128"/>
                <a:cs typeface="ＭＳ Ｐゴシック" pitchFamily="26" charset="-128"/>
              </a:rPr>
              <a:t>Notice $SLURM_JOB_ID – lets talk about this</a:t>
            </a:r>
          </a:p>
        </p:txBody>
      </p:sp>
    </p:spTree>
    <p:extLst>
      <p:ext uri="{BB962C8B-B14F-4D97-AF65-F5344CB8AC3E}">
        <p14:creationId xmlns:p14="http://schemas.microsoft.com/office/powerpoint/2010/main" val="1448375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37</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560405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38</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Load the desired modules into your environment so that the computer can recognize the commands you are giving it</a:t>
            </a:r>
          </a:p>
        </p:txBody>
      </p:sp>
    </p:spTree>
    <p:extLst>
      <p:ext uri="{BB962C8B-B14F-4D97-AF65-F5344CB8AC3E}">
        <p14:creationId xmlns:p14="http://schemas.microsoft.com/office/powerpoint/2010/main" val="3304378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39</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This is what a </a:t>
            </a:r>
            <a:r>
              <a:rPr lang="en-US" dirty="0" err="1">
                <a:latin typeface="Times" pitchFamily="26" charset="0"/>
                <a:ea typeface="ＭＳ Ｐゴシック" pitchFamily="26" charset="-128"/>
                <a:cs typeface="ＭＳ Ｐゴシック" pitchFamily="26" charset="-128"/>
              </a:rPr>
              <a:t>slurm</a:t>
            </a:r>
            <a:r>
              <a:rPr lang="en-US" dirty="0">
                <a:latin typeface="Times" pitchFamily="26" charset="0"/>
                <a:ea typeface="ＭＳ Ｐゴシック" pitchFamily="26" charset="-128"/>
                <a:cs typeface="ＭＳ Ｐゴシック" pitchFamily="26" charset="-128"/>
              </a:rPr>
              <a:t> script looks like all together. It looks like a lot of information at first, but lets break it down piece by piece.</a:t>
            </a:r>
          </a:p>
        </p:txBody>
      </p:sp>
    </p:spTree>
    <p:extLst>
      <p:ext uri="{BB962C8B-B14F-4D97-AF65-F5344CB8AC3E}">
        <p14:creationId xmlns:p14="http://schemas.microsoft.com/office/powerpoint/2010/main" val="919536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9/12/24</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a:t>
            </a:fld>
            <a:endParaRPr lang="en-US"/>
          </a:p>
        </p:txBody>
      </p:sp>
    </p:spTree>
    <p:extLst>
      <p:ext uri="{BB962C8B-B14F-4D97-AF65-F5344CB8AC3E}">
        <p14:creationId xmlns:p14="http://schemas.microsoft.com/office/powerpoint/2010/main" val="13087915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40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Finally, you clean up after yourself.</a:t>
            </a:r>
          </a:p>
          <a:p>
            <a:pPr eaLnBrk="1" hangingPunct="1"/>
            <a:r>
              <a:rPr lang="en-US" dirty="0">
                <a:latin typeface="Times" pitchFamily="26" charset="0"/>
                <a:ea typeface="ＭＳ Ｐゴシック" pitchFamily="26" charset="-128"/>
                <a:cs typeface="ＭＳ Ｐゴシック" pitchFamily="26" charset="-128"/>
              </a:rPr>
              <a:t>Removing $SCRDIR is the most important part, because the scratch directories (vast and nfs1) frequently fill up and we have to remind users to clean up those directories.</a:t>
            </a:r>
          </a:p>
        </p:txBody>
      </p:sp>
    </p:spTree>
    <p:extLst>
      <p:ext uri="{BB962C8B-B14F-4D97-AF65-F5344CB8AC3E}">
        <p14:creationId xmlns:p14="http://schemas.microsoft.com/office/powerpoint/2010/main" val="24457486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2BB4CB58-B347-5B4D-9C8E-5A887AD7F3E7}"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41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And there you have it! You have a whole SLURM script.</a:t>
            </a:r>
          </a:p>
        </p:txBody>
      </p:sp>
    </p:spTree>
    <p:extLst>
      <p:ext uri="{BB962C8B-B14F-4D97-AF65-F5344CB8AC3E}">
        <p14:creationId xmlns:p14="http://schemas.microsoft.com/office/powerpoint/2010/main" val="7648592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9/12/24</a:t>
            </a:fld>
            <a:endParaRPr dirty="0"/>
          </a:p>
        </p:txBody>
      </p:sp>
    </p:spTree>
    <p:extLst>
      <p:ext uri="{BB962C8B-B14F-4D97-AF65-F5344CB8AC3E}">
        <p14:creationId xmlns:p14="http://schemas.microsoft.com/office/powerpoint/2010/main" val="21652291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sbatch</a:t>
            </a:r>
            <a:r>
              <a:rPr lang="en-US" dirty="0"/>
              <a:t> is the command to use. If your #SBATCH directives have no errors, you will see a message pop up that looks like this…</a:t>
            </a:r>
          </a:p>
          <a:p>
            <a:r>
              <a:rPr lang="en-US" dirty="0"/>
              <a:t>This is the SLURM job id</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9/12/24</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43</a:t>
            </a:fld>
            <a:endParaRPr lang="en-US"/>
          </a:p>
        </p:txBody>
      </p:sp>
    </p:spTree>
    <p:extLst>
      <p:ext uri="{BB962C8B-B14F-4D97-AF65-F5344CB8AC3E}">
        <p14:creationId xmlns:p14="http://schemas.microsoft.com/office/powerpoint/2010/main" val="42902058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demonstration</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9/12/24</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44</a:t>
            </a:fld>
            <a:endParaRPr lang="en-US"/>
          </a:p>
        </p:txBody>
      </p:sp>
    </p:spTree>
    <p:extLst>
      <p:ext uri="{BB962C8B-B14F-4D97-AF65-F5344CB8AC3E}">
        <p14:creationId xmlns:p14="http://schemas.microsoft.com/office/powerpoint/2010/main" val="2911333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9/12/24</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45</a:t>
            </a:fld>
            <a:endParaRPr lang="en-US"/>
          </a:p>
        </p:txBody>
      </p:sp>
    </p:spTree>
    <p:extLst>
      <p:ext uri="{BB962C8B-B14F-4D97-AF65-F5344CB8AC3E}">
        <p14:creationId xmlns:p14="http://schemas.microsoft.com/office/powerpoint/2010/main" val="14964555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 of </a:t>
            </a:r>
            <a:r>
              <a:rPr lang="en-US" dirty="0" err="1"/>
              <a:t>sinfo</a:t>
            </a:r>
            <a:r>
              <a:rPr lang="en-US" dirty="0"/>
              <a:t> –help, </a:t>
            </a:r>
            <a:r>
              <a:rPr lang="en-US" dirty="0" err="1"/>
              <a:t>sinfo</a:t>
            </a:r>
            <a:r>
              <a:rPr lang="en-US" dirty="0"/>
              <a:t> –p </a:t>
            </a:r>
            <a:r>
              <a:rPr lang="en-US" dirty="0" err="1"/>
              <a:t>notchpeak</a:t>
            </a:r>
            <a:r>
              <a:rPr lang="en-US" dirty="0"/>
              <a:t>-guest, </a:t>
            </a:r>
            <a:r>
              <a:rPr lang="en-US" dirty="0" err="1"/>
              <a:t>sinfo</a:t>
            </a:r>
            <a:r>
              <a:rPr lang="en-US" dirty="0"/>
              <a:t> -N</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9/12/24</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46</a:t>
            </a:fld>
            <a:endParaRPr lang="en-US"/>
          </a:p>
        </p:txBody>
      </p:sp>
    </p:spTree>
    <p:extLst>
      <p:ext uri="{BB962C8B-B14F-4D97-AF65-F5344CB8AC3E}">
        <p14:creationId xmlns:p14="http://schemas.microsoft.com/office/powerpoint/2010/main" val="20781027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thing you can do is request an interactive node through SLURM with the </a:t>
            </a:r>
            <a:r>
              <a:rPr lang="en-US" dirty="0" err="1"/>
              <a:t>salloc</a:t>
            </a:r>
            <a:r>
              <a:rPr lang="en-US" dirty="0"/>
              <a:t> command</a:t>
            </a:r>
          </a:p>
          <a:p>
            <a:r>
              <a:rPr lang="en-US" dirty="0"/>
              <a:t>Useful if you have a program that you need to interact with through the command line</a:t>
            </a:r>
          </a:p>
          <a:p>
            <a:r>
              <a:rPr lang="en-US" dirty="0"/>
              <a:t>Works with same #SBATCH directives</a:t>
            </a:r>
          </a:p>
          <a:p>
            <a:r>
              <a:rPr lang="en-US" dirty="0"/>
              <a:t>Give a demonstration </a:t>
            </a:r>
            <a:r>
              <a:rPr lang="en-US" dirty="0" err="1"/>
              <a:t>salloc</a:t>
            </a:r>
            <a:r>
              <a:rPr lang="en-US" dirty="0"/>
              <a:t> –partition </a:t>
            </a:r>
            <a:r>
              <a:rPr lang="en-US" dirty="0" err="1"/>
              <a:t>notchpeak</a:t>
            </a:r>
            <a:r>
              <a:rPr lang="en-US" dirty="0"/>
              <a:t>-shared-short –account </a:t>
            </a:r>
            <a:r>
              <a:rPr lang="en-US" dirty="0" err="1"/>
              <a:t>notchpeak</a:t>
            </a:r>
            <a:r>
              <a:rPr lang="en-US" dirty="0"/>
              <a:t>-shared-short –N 1 –t 01:00:00</a:t>
            </a:r>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C81A55C-D3F3-414F-ACAE-23B92BAD237C}" type="datetime1">
              <a:rPr lang="en-US" smtClean="0"/>
              <a:t>9/12/24</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47</a:t>
            </a:fld>
            <a:endParaRPr lang="en-US"/>
          </a:p>
        </p:txBody>
      </p:sp>
    </p:spTree>
    <p:extLst>
      <p:ext uri="{BB962C8B-B14F-4D97-AF65-F5344CB8AC3E}">
        <p14:creationId xmlns:p14="http://schemas.microsoft.com/office/powerpoint/2010/main" val="15498252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1097B111-7FCE-E042-A893-0D27CCF44D43}" type="datetime1">
              <a:rPr lang="en-US" smtClean="0"/>
              <a:t>9/12/24</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48</a:t>
            </a:fld>
            <a:endParaRPr lang="en-US"/>
          </a:p>
        </p:txBody>
      </p:sp>
    </p:spTree>
    <p:extLst>
      <p:ext uri="{BB962C8B-B14F-4D97-AF65-F5344CB8AC3E}">
        <p14:creationId xmlns:p14="http://schemas.microsoft.com/office/powerpoint/2010/main" val="8853293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49</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55442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9/12/24</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5</a:t>
            </a:fld>
            <a:endParaRPr lang="en-US"/>
          </a:p>
        </p:txBody>
      </p:sp>
    </p:spTree>
    <p:extLst>
      <p:ext uri="{BB962C8B-B14F-4D97-AF65-F5344CB8AC3E}">
        <p14:creationId xmlns:p14="http://schemas.microsoft.com/office/powerpoint/2010/main" val="3637633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9225542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40269221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EA19B2C9-D816-8745-9B75-224A39CD4194}"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6131646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9/12/24</a:t>
            </a:fld>
            <a:endParaRPr dirty="0"/>
          </a:p>
        </p:txBody>
      </p:sp>
    </p:spTree>
    <p:extLst>
      <p:ext uri="{BB962C8B-B14F-4D97-AF65-F5344CB8AC3E}">
        <p14:creationId xmlns:p14="http://schemas.microsoft.com/office/powerpoint/2010/main" val="15176880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DEADA5F2-4B75-B848-AC6A-3BE2594695AF}"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54</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923761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F09DE289-74A0-584B-81B2-FA8F3DDBCCC1}"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55</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10622371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F50AE-E647-36AC-B905-DD881F4DBF09}"/>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373AE198-E530-84B1-D9C1-20661F2B6D4E}"/>
              </a:ext>
            </a:extLst>
          </p:cNvPr>
          <p:cNvSpPr>
            <a:spLocks noGrp="1" noChangeArrowheads="1"/>
          </p:cNvSpPr>
          <p:nvPr>
            <p:ph type="hdr" sz="quarter"/>
          </p:nvPr>
        </p:nvSpPr>
        <p:spPr>
          <a:noFill/>
        </p:spPr>
        <p:txBody>
          <a:bodyPr/>
          <a:lstStyle/>
          <a:p>
            <a:r>
              <a:rPr lang="en-US"/>
              <a:t>http://www.chpc.utah.edu</a:t>
            </a:r>
          </a:p>
        </p:txBody>
      </p:sp>
      <p:sp>
        <p:nvSpPr>
          <p:cNvPr id="19459" name="Rectangle 3">
            <a:extLst>
              <a:ext uri="{FF2B5EF4-FFF2-40B4-BE49-F238E27FC236}">
                <a16:creationId xmlns:a16="http://schemas.microsoft.com/office/drawing/2014/main" id="{32B6D96A-0979-384C-52C9-4A638D2E73BF}"/>
              </a:ext>
            </a:extLst>
          </p:cNvPr>
          <p:cNvSpPr>
            <a:spLocks noGrp="1" noChangeArrowheads="1"/>
          </p:cNvSpPr>
          <p:nvPr>
            <p:ph type="dt" sz="quarter" idx="1"/>
          </p:nvPr>
        </p:nvSpPr>
        <p:spPr>
          <a:noFill/>
        </p:spPr>
        <p:txBody>
          <a:bodyPr/>
          <a:lstStyle/>
          <a:p>
            <a:fld id="{6368751F-E832-3449-A267-36E781ADD1EE}" type="datetime1">
              <a:rPr lang="en-US" smtClean="0"/>
              <a:t>9/12/24</a:t>
            </a:fld>
            <a:endParaRPr lang="en-US"/>
          </a:p>
        </p:txBody>
      </p:sp>
      <p:sp>
        <p:nvSpPr>
          <p:cNvPr id="19460" name="Rectangle 7">
            <a:extLst>
              <a:ext uri="{FF2B5EF4-FFF2-40B4-BE49-F238E27FC236}">
                <a16:creationId xmlns:a16="http://schemas.microsoft.com/office/drawing/2014/main" id="{841D7D95-2B5E-AC84-771B-EBA96F7F98AA}"/>
              </a:ext>
            </a:extLst>
          </p:cNvPr>
          <p:cNvSpPr>
            <a:spLocks noGrp="1" noChangeArrowheads="1"/>
          </p:cNvSpPr>
          <p:nvPr>
            <p:ph type="sldNum" sz="quarter" idx="5"/>
          </p:nvPr>
        </p:nvSpPr>
        <p:spPr>
          <a:noFill/>
        </p:spPr>
        <p:txBody>
          <a:bodyPr/>
          <a:lstStyle/>
          <a:p>
            <a:fld id="{592D9234-6126-A744-9630-0322AA72A86E}" type="slidenum">
              <a:rPr lang="en-US"/>
              <a:pPr/>
              <a:t>56</a:t>
            </a:fld>
            <a:endParaRPr lang="en-US"/>
          </a:p>
        </p:txBody>
      </p:sp>
      <p:sp>
        <p:nvSpPr>
          <p:cNvPr id="19461" name="Rectangle 2">
            <a:extLst>
              <a:ext uri="{FF2B5EF4-FFF2-40B4-BE49-F238E27FC236}">
                <a16:creationId xmlns:a16="http://schemas.microsoft.com/office/drawing/2014/main" id="{7C3D9A3E-20C4-E549-5A6D-413E3DD13588}"/>
              </a:ext>
            </a:extLst>
          </p:cNvPr>
          <p:cNvSpPr>
            <a:spLocks noGrp="1" noRot="1" noChangeAspect="1" noChangeArrowheads="1" noTextEdit="1"/>
          </p:cNvSpPr>
          <p:nvPr>
            <p:ph type="sldImg"/>
          </p:nvPr>
        </p:nvSpPr>
        <p:spPr>
          <a:ln/>
        </p:spPr>
      </p:sp>
      <p:sp>
        <p:nvSpPr>
          <p:cNvPr id="19462" name="Rectangle 3">
            <a:extLst>
              <a:ext uri="{FF2B5EF4-FFF2-40B4-BE49-F238E27FC236}">
                <a16:creationId xmlns:a16="http://schemas.microsoft.com/office/drawing/2014/main" id="{EC998C36-76C9-E2DB-8DB4-D686D3E77A08}"/>
              </a:ext>
            </a:extLst>
          </p:cNvPr>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8428341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9/12/24</a:t>
            </a:fld>
            <a:endParaRPr dirty="0"/>
          </a:p>
        </p:txBody>
      </p:sp>
    </p:spTree>
    <p:extLst>
      <p:ext uri="{BB962C8B-B14F-4D97-AF65-F5344CB8AC3E}">
        <p14:creationId xmlns:p14="http://schemas.microsoft.com/office/powerpoint/2010/main" val="35848363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01695E9A-5116-FD4E-977A-DF121CCB81E8}"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58</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16606956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01695E9A-5116-FD4E-977A-DF121CCB81E8}"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59</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dirty="0">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229879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http://www.chpc.utah.edu</a:t>
            </a:r>
          </a:p>
        </p:txBody>
      </p:sp>
      <p:sp>
        <p:nvSpPr>
          <p:cNvPr id="5" name="Date Placeholder 4"/>
          <p:cNvSpPr>
            <a:spLocks noGrp="1"/>
          </p:cNvSpPr>
          <p:nvPr>
            <p:ph type="dt" idx="1"/>
          </p:nvPr>
        </p:nvSpPr>
        <p:spPr/>
        <p:txBody>
          <a:bodyPr/>
          <a:lstStyle/>
          <a:p>
            <a:fld id="{31221515-87E2-7C40-8A70-6FFA423A8160}" type="datetime1">
              <a:rPr lang="en-US" smtClean="0"/>
              <a:t>9/12/24</a:t>
            </a:fld>
            <a:endParaRPr lang="en-US"/>
          </a:p>
        </p:txBody>
      </p:sp>
      <p:sp>
        <p:nvSpPr>
          <p:cNvPr id="6" name="Slide Number Placeholder 5"/>
          <p:cNvSpPr>
            <a:spLocks noGrp="1"/>
          </p:cNvSpPr>
          <p:nvPr>
            <p:ph type="sldNum" sz="quarter" idx="5"/>
          </p:nvPr>
        </p:nvSpPr>
        <p:spPr/>
        <p:txBody>
          <a:bodyPr/>
          <a:lstStyle/>
          <a:p>
            <a:fld id="{AA3895A6-670A-7448-8EB0-8F0271884791}" type="slidenum">
              <a:rPr lang="en-US" smtClean="0"/>
              <a:pPr/>
              <a:t>6</a:t>
            </a:fld>
            <a:endParaRPr lang="en-US"/>
          </a:p>
        </p:txBody>
      </p:sp>
    </p:spTree>
    <p:extLst>
      <p:ext uri="{BB962C8B-B14F-4D97-AF65-F5344CB8AC3E}">
        <p14:creationId xmlns:p14="http://schemas.microsoft.com/office/powerpoint/2010/main" val="41281256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380F9D85-7612-D540-9AE3-CB67301B2D9A}"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60</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This is useful for checking if you need to update memory, </a:t>
            </a:r>
            <a:r>
              <a:rPr lang="en-US" dirty="0" err="1">
                <a:latin typeface="Times" pitchFamily="26" charset="0"/>
                <a:ea typeface="ＭＳ Ｐゴシック" pitchFamily="26" charset="-128"/>
                <a:cs typeface="ＭＳ Ｐゴシック" pitchFamily="26" charset="-128"/>
              </a:rPr>
              <a:t>cpu</a:t>
            </a:r>
            <a:r>
              <a:rPr lang="en-US" dirty="0">
                <a:latin typeface="Times" pitchFamily="26" charset="0"/>
                <a:ea typeface="ＭＳ Ｐゴシック" pitchFamily="26" charset="-128"/>
                <a:cs typeface="ＭＳ Ｐゴシック" pitchFamily="26" charset="-128"/>
              </a:rPr>
              <a:t>, or node counts for a job – if you are using too many resources, it counts against your allocation and potential for longer wait times in cue</a:t>
            </a:r>
          </a:p>
        </p:txBody>
      </p:sp>
    </p:spTree>
    <p:extLst>
      <p:ext uri="{BB962C8B-B14F-4D97-AF65-F5344CB8AC3E}">
        <p14:creationId xmlns:p14="http://schemas.microsoft.com/office/powerpoint/2010/main" val="12968659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380F9D85-7612-D540-9AE3-CB67301B2D9A}"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61</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r>
              <a:rPr lang="en-US" dirty="0">
                <a:latin typeface="Times" pitchFamily="26" charset="0"/>
                <a:ea typeface="ＭＳ Ｐゴシック" pitchFamily="26" charset="-128"/>
                <a:cs typeface="ＭＳ Ｐゴシック" pitchFamily="26" charset="-128"/>
              </a:rPr>
              <a:t>Multiple ways you can check job performance</a:t>
            </a:r>
          </a:p>
        </p:txBody>
      </p:sp>
    </p:spTree>
    <p:extLst>
      <p:ext uri="{BB962C8B-B14F-4D97-AF65-F5344CB8AC3E}">
        <p14:creationId xmlns:p14="http://schemas.microsoft.com/office/powerpoint/2010/main" val="30141121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http://www.chpc.utah.edu</a:t>
            </a:r>
          </a:p>
        </p:txBody>
      </p:sp>
      <p:sp>
        <p:nvSpPr>
          <p:cNvPr id="19459" name="Rectangle 3"/>
          <p:cNvSpPr>
            <a:spLocks noGrp="1" noChangeArrowheads="1"/>
          </p:cNvSpPr>
          <p:nvPr>
            <p:ph type="dt" sz="quarter" idx="1"/>
          </p:nvPr>
        </p:nvSpPr>
        <p:spPr>
          <a:noFill/>
        </p:spPr>
        <p:txBody>
          <a:bodyPr/>
          <a:lstStyle/>
          <a:p>
            <a:fld id="{63FD9185-AD24-9B42-A0B5-54F9817CCCB7}" type="datetime1">
              <a:rPr lang="en-US" smtClean="0"/>
              <a:t>9/12/24</a:t>
            </a:fld>
            <a:endParaRPr lang="en-US"/>
          </a:p>
        </p:txBody>
      </p:sp>
      <p:sp>
        <p:nvSpPr>
          <p:cNvPr id="19460" name="Rectangle 7"/>
          <p:cNvSpPr>
            <a:spLocks noGrp="1" noChangeArrowheads="1"/>
          </p:cNvSpPr>
          <p:nvPr>
            <p:ph type="sldNum" sz="quarter" idx="5"/>
          </p:nvPr>
        </p:nvSpPr>
        <p:spPr>
          <a:noFill/>
        </p:spPr>
        <p:txBody>
          <a:bodyPr/>
          <a:lstStyle/>
          <a:p>
            <a:fld id="{592D9234-6126-A744-9630-0322AA72A86E}" type="slidenum">
              <a:rPr lang="en-US"/>
              <a:pPr/>
              <a:t>62</a:t>
            </a:fld>
            <a:endParaRPr lang="en-US"/>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xfrm>
            <a:off x="931863" y="4403725"/>
            <a:ext cx="5121275" cy="274638"/>
          </a:xfrm>
          <a:noFill/>
          <a:ln/>
        </p:spPr>
        <p:txBody>
          <a:bodyPr/>
          <a:lstStyle/>
          <a:p>
            <a:pPr eaLnBrk="1" hangingPunct="1"/>
            <a:endParaRPr lang="en-US">
              <a:latin typeface="Times" pitchFamily="26" charset="0"/>
              <a:ea typeface="ＭＳ Ｐゴシック" pitchFamily="26" charset="-128"/>
              <a:cs typeface="ＭＳ Ｐゴシック" pitchFamily="26" charset="-128"/>
            </a:endParaRPr>
          </a:p>
        </p:txBody>
      </p:sp>
    </p:spTree>
    <p:extLst>
      <p:ext uri="{BB962C8B-B14F-4D97-AF65-F5344CB8AC3E}">
        <p14:creationId xmlns:p14="http://schemas.microsoft.com/office/powerpoint/2010/main" val="37125444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p:spPr>
        <p:txBody>
          <a:bodyPr/>
          <a:lstStyle/>
          <a:p>
            <a:r>
              <a:rPr lang="en-US"/>
              <a:t>http://www.chpc.utah.edu</a:t>
            </a:r>
          </a:p>
        </p:txBody>
      </p:sp>
      <p:sp>
        <p:nvSpPr>
          <p:cNvPr id="43011" name="Rectangle 3"/>
          <p:cNvSpPr>
            <a:spLocks noGrp="1" noChangeArrowheads="1"/>
          </p:cNvSpPr>
          <p:nvPr>
            <p:ph type="dt" sz="quarter" idx="1"/>
          </p:nvPr>
        </p:nvSpPr>
        <p:spPr>
          <a:noFill/>
        </p:spPr>
        <p:txBody>
          <a:bodyPr/>
          <a:lstStyle/>
          <a:p>
            <a:fld id="{FCD69FAF-FB69-C34E-8B9C-EFFFE36E46A2}" type="datetime1">
              <a:rPr lang="en-US" smtClean="0"/>
              <a:t>9/12/24</a:t>
            </a:fld>
            <a:endParaRPr lang="en-US"/>
          </a:p>
        </p:txBody>
      </p:sp>
      <p:sp>
        <p:nvSpPr>
          <p:cNvPr id="43012" name="Rectangle 7"/>
          <p:cNvSpPr>
            <a:spLocks noGrp="1" noChangeArrowheads="1"/>
          </p:cNvSpPr>
          <p:nvPr>
            <p:ph type="sldNum" sz="quarter" idx="5"/>
          </p:nvPr>
        </p:nvSpPr>
        <p:spPr>
          <a:noFill/>
        </p:spPr>
        <p:txBody>
          <a:bodyPr/>
          <a:lstStyle/>
          <a:p>
            <a:fld id="{1C82E5BE-70E8-8441-A6F4-873B0B87C89F}" type="slidenum">
              <a:rPr lang="en-US"/>
              <a:pPr/>
              <a:t>63</a:t>
            </a:fld>
            <a:endParaRPr lang="en-US"/>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xfrm>
            <a:off x="931863" y="4403725"/>
            <a:ext cx="5121275" cy="512763"/>
          </a:xfrm>
          <a:noFill/>
          <a:ln/>
        </p:spPr>
        <p:txBody>
          <a:bodyPr/>
          <a:lstStyle/>
          <a:p>
            <a:pPr eaLnBrk="1" hangingPunct="1"/>
            <a:r>
              <a:rPr lang="en-US" dirty="0">
                <a:latin typeface="Times" pitchFamily="26" charset="0"/>
                <a:ea typeface="ＭＳ Ｐゴシック" pitchFamily="26" charset="-128"/>
                <a:cs typeface="ＭＳ Ｐゴシック" pitchFamily="26" charset="-128"/>
              </a:rPr>
              <a:t>Will be changing to web maintenance.</a:t>
            </a:r>
          </a:p>
          <a:p>
            <a:pPr eaLnBrk="1" hangingPunct="1"/>
            <a:r>
              <a:rPr lang="en-US" dirty="0">
                <a:latin typeface="Times" pitchFamily="26" charset="0"/>
                <a:ea typeface="ＭＳ Ｐゴシック" pitchFamily="26" charset="-128"/>
                <a:cs typeface="ＭＳ Ｐゴシック" pitchFamily="26" charset="-128"/>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go about asking SLURM to submit a job for us?</a:t>
            </a:r>
          </a:p>
        </p:txBody>
      </p:sp>
      <p:sp>
        <p:nvSpPr>
          <p:cNvPr id="4" name="Header Placeholder 3"/>
          <p:cNvSpPr>
            <a:spLocks noGrp="1"/>
          </p:cNvSpPr>
          <p:nvPr>
            <p:ph type="hdr" sz="quarter"/>
          </p:nvPr>
        </p:nvSpPr>
        <p:spPr/>
        <p:txBody>
          <a:bodyPr/>
          <a:lstStyle/>
          <a:p>
            <a:r>
              <a:rPr lang="en-US"/>
              <a:t>http://www.chpc.utah.edu</a:t>
            </a:r>
          </a:p>
        </p:txBody>
      </p:sp>
      <p:sp>
        <p:nvSpPr>
          <p:cNvPr id="5" name="Date Placeholder 4"/>
          <p:cNvSpPr>
            <a:spLocks noGrp="1"/>
          </p:cNvSpPr>
          <p:nvPr>
            <p:ph type="dt" idx="1"/>
          </p:nvPr>
        </p:nvSpPr>
        <p:spPr/>
        <p:txBody>
          <a:bodyPr/>
          <a:lstStyle/>
          <a:p>
            <a:fld id="{31221515-87E2-7C40-8A70-6FFA423A8160}" type="datetime1">
              <a:rPr lang="en-US" smtClean="0"/>
              <a:t>9/12/24</a:t>
            </a:fld>
            <a:endParaRPr lang="en-US"/>
          </a:p>
        </p:txBody>
      </p:sp>
      <p:sp>
        <p:nvSpPr>
          <p:cNvPr id="6" name="Slide Number Placeholder 5"/>
          <p:cNvSpPr>
            <a:spLocks noGrp="1"/>
          </p:cNvSpPr>
          <p:nvPr>
            <p:ph type="sldNum" sz="quarter" idx="5"/>
          </p:nvPr>
        </p:nvSpPr>
        <p:spPr/>
        <p:txBody>
          <a:bodyPr/>
          <a:lstStyle/>
          <a:p>
            <a:fld id="{AA3895A6-670A-7448-8EB0-8F0271884791}" type="slidenum">
              <a:rPr lang="en-US" smtClean="0"/>
              <a:pPr/>
              <a:t>7</a:t>
            </a:fld>
            <a:endParaRPr lang="en-US"/>
          </a:p>
        </p:txBody>
      </p:sp>
    </p:spTree>
    <p:extLst>
      <p:ext uri="{BB962C8B-B14F-4D97-AF65-F5344CB8AC3E}">
        <p14:creationId xmlns:p14="http://schemas.microsoft.com/office/powerpoint/2010/main" val="393178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http://www.chpc.utah.edu</a:t>
            </a:r>
          </a:p>
        </p:txBody>
      </p:sp>
      <p:sp>
        <p:nvSpPr>
          <p:cNvPr id="5" name="Date Placeholder 4"/>
          <p:cNvSpPr>
            <a:spLocks noGrp="1"/>
          </p:cNvSpPr>
          <p:nvPr>
            <p:ph type="dt" idx="11"/>
          </p:nvPr>
        </p:nvSpPr>
        <p:spPr/>
        <p:txBody>
          <a:bodyPr/>
          <a:lstStyle/>
          <a:p>
            <a:fld id="{6D1C50CE-E2FB-F04B-AEA0-39B24230EA52}" type="datetime1">
              <a:rPr lang="en-US" smtClean="0"/>
              <a:t>9/12/24</a:t>
            </a:fld>
            <a:endParaRPr lang="en-US"/>
          </a:p>
        </p:txBody>
      </p:sp>
      <p:sp>
        <p:nvSpPr>
          <p:cNvPr id="6" name="Slide Number Placeholder 5"/>
          <p:cNvSpPr>
            <a:spLocks noGrp="1"/>
          </p:cNvSpPr>
          <p:nvPr>
            <p:ph type="sldNum" sz="quarter" idx="12"/>
          </p:nvPr>
        </p:nvSpPr>
        <p:spPr/>
        <p:txBody>
          <a:bodyPr/>
          <a:lstStyle/>
          <a:p>
            <a:fld id="{AA3895A6-670A-7448-8EB0-8F0271884791}" type="slidenum">
              <a:rPr lang="en-US" smtClean="0"/>
              <a:pPr/>
              <a:t>8</a:t>
            </a:fld>
            <a:endParaRPr lang="en-US"/>
          </a:p>
        </p:txBody>
      </p:sp>
    </p:spTree>
    <p:extLst>
      <p:ext uri="{BB962C8B-B14F-4D97-AF65-F5344CB8AC3E}">
        <p14:creationId xmlns:p14="http://schemas.microsoft.com/office/powerpoint/2010/main" val="38736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74750" y="695325"/>
            <a:ext cx="4635500" cy="34766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 name="Shape 37"/>
          <p:cNvSpPr txBox="1">
            <a:spLocks noGrp="1"/>
          </p:cNvSpPr>
          <p:nvPr>
            <p:ph type="body" idx="1"/>
          </p:nvPr>
        </p:nvSpPr>
        <p:spPr>
          <a:xfrm>
            <a:off x="698501" y="4403725"/>
            <a:ext cx="5587999" cy="4171950"/>
          </a:xfrm>
          <a:prstGeom prst="rect">
            <a:avLst/>
          </a:prstGeom>
          <a:noFill/>
          <a:ln>
            <a:noFill/>
          </a:ln>
        </p:spPr>
        <p:txBody>
          <a:bodyPr lIns="92870" tIns="92870" rIns="92870" bIns="92870" anchor="t" anchorCtr="0">
            <a:noAutofit/>
          </a:bodyPr>
          <a:lstStyle/>
          <a:p>
            <a:fld id="{246B526E-6FBC-D841-B29C-F3223FA6FF83}" type="datetime1">
              <a:rPr lang="en-US" smtClean="0"/>
              <a:pPr/>
              <a:t>9/12/24</a:t>
            </a:fld>
            <a:endParaRPr dirty="0"/>
          </a:p>
        </p:txBody>
      </p:sp>
    </p:spTree>
    <p:extLst>
      <p:ext uri="{BB962C8B-B14F-4D97-AF65-F5344CB8AC3E}">
        <p14:creationId xmlns:p14="http://schemas.microsoft.com/office/powerpoint/2010/main" val="1347253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Web-Gray-Style-title"/>
          <p:cNvPicPr>
            <a:picLocks noChangeAspect="1" noChangeArrowheads="1"/>
          </p:cNvPicPr>
          <p:nvPr/>
        </p:nvPicPr>
        <p:blipFill>
          <a:blip r:embed="rId2" cstate="print"/>
          <a:srcRect/>
          <a:stretch>
            <a:fillRect/>
          </a:stretch>
        </p:blipFill>
        <p:spPr bwMode="auto">
          <a:xfrm>
            <a:off x="0" y="0"/>
            <a:ext cx="9144000" cy="6873875"/>
          </a:xfrm>
          <a:prstGeom prst="rect">
            <a:avLst/>
          </a:prstGeom>
          <a:noFill/>
          <a:ln w="9525">
            <a:noFill/>
            <a:miter lim="800000"/>
            <a:headEnd/>
            <a:tailEnd/>
          </a:ln>
        </p:spPr>
      </p:pic>
      <p:sp>
        <p:nvSpPr>
          <p:cNvPr id="5" name="Text Box 16"/>
          <p:cNvSpPr txBox="1">
            <a:spLocks noChangeArrowheads="1"/>
          </p:cNvSpPr>
          <p:nvPr/>
        </p:nvSpPr>
        <p:spPr bwMode="auto">
          <a:xfrm>
            <a:off x="2895600" y="620713"/>
            <a:ext cx="5791200" cy="200025"/>
          </a:xfrm>
          <a:prstGeom prst="rect">
            <a:avLst/>
          </a:prstGeom>
          <a:noFill/>
          <a:ln w="9525">
            <a:noFill/>
            <a:miter lim="800000"/>
            <a:headEnd/>
            <a:tailEnd/>
          </a:ln>
          <a:effectLst/>
        </p:spPr>
        <p:txBody>
          <a:bodyPr anchor="b">
            <a:prstTxWarp prst="textNoShape">
              <a:avLst/>
            </a:prstTxWarp>
            <a:spAutoFit/>
          </a:bodyPr>
          <a:lstStyle/>
          <a:p>
            <a:pPr algn="r">
              <a:lnSpc>
                <a:spcPct val="40000"/>
              </a:lnSpc>
              <a:spcBef>
                <a:spcPct val="50000"/>
              </a:spcBef>
            </a:pPr>
            <a:r>
              <a:rPr lang="en-US" sz="1400">
                <a:solidFill>
                  <a:schemeClr val="bg1"/>
                </a:solidFill>
                <a:ea typeface="Arial" pitchFamily="26" charset="0"/>
                <a:cs typeface="Arial" pitchFamily="26" charset="0"/>
              </a:rPr>
              <a:t>CENTER FOR HIGH PERFORMANCE COMPUTING</a:t>
            </a:r>
          </a:p>
        </p:txBody>
      </p:sp>
      <p:sp>
        <p:nvSpPr>
          <p:cNvPr id="7171" name="Rectangle 3"/>
          <p:cNvSpPr>
            <a:spLocks noGrp="1" noChangeArrowheads="1"/>
          </p:cNvSpPr>
          <p:nvPr>
            <p:ph type="ctrTitle"/>
          </p:nvPr>
        </p:nvSpPr>
        <p:spPr>
          <a:xfrm>
            <a:off x="685800" y="2286000"/>
            <a:ext cx="7772400" cy="1143000"/>
          </a:xfrm>
        </p:spPr>
        <p:txBody>
          <a:bodyPr/>
          <a:lstStyle>
            <a:lvl1pPr algn="ctr">
              <a:defRPr>
                <a:solidFill>
                  <a:schemeClr val="bg1"/>
                </a:solidFill>
              </a:defRPr>
            </a:lvl1pPr>
          </a:lstStyle>
          <a:p>
            <a:r>
              <a:rPr lang="en-US"/>
              <a:t>Click to edit Master title style</a:t>
            </a:r>
          </a:p>
        </p:txBody>
      </p:sp>
      <p:sp>
        <p:nvSpPr>
          <p:cNvPr id="7172" name="Rectangle 4"/>
          <p:cNvSpPr>
            <a:spLocks noGrp="1" noChangeArrowheads="1"/>
          </p:cNvSpPr>
          <p:nvPr>
            <p:ph type="subTitle" idx="1"/>
          </p:nvPr>
        </p:nvSpPr>
        <p:spPr>
          <a:xfrm>
            <a:off x="1371600" y="3886200"/>
            <a:ext cx="6400800" cy="22098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a:xfrm>
            <a:off x="685800" y="6477000"/>
            <a:ext cx="1905000" cy="228600"/>
          </a:xfrm>
        </p:spPr>
        <p:txBody>
          <a:bodyPr/>
          <a:lstStyle>
            <a:lvl1pPr>
              <a:defRPr/>
            </a:lvl1pPr>
          </a:lstStyle>
          <a:p>
            <a:fld id="{55D5EE7A-2F0B-F045-A3C5-943ACEC06F73}" type="datetime1">
              <a:rPr lang="en-US" smtClean="0"/>
              <a:t>9/12/24</a:t>
            </a:fld>
            <a:endParaRPr lang="en-US"/>
          </a:p>
        </p:txBody>
      </p:sp>
      <p:sp>
        <p:nvSpPr>
          <p:cNvPr id="7" name="Rectangle 6"/>
          <p:cNvSpPr>
            <a:spLocks noGrp="1" noChangeArrowheads="1"/>
          </p:cNvSpPr>
          <p:nvPr>
            <p:ph type="ftr" sz="quarter" idx="11"/>
          </p:nvPr>
        </p:nvSpPr>
        <p:spPr>
          <a:xfrm>
            <a:off x="3124200" y="6477000"/>
            <a:ext cx="2895600" cy="228600"/>
          </a:xfrm>
        </p:spPr>
        <p:txBody>
          <a:bodyPr/>
          <a:lstStyle>
            <a:lvl1pPr>
              <a:defRPr/>
            </a:lvl1pPr>
          </a:lstStyle>
          <a:p>
            <a:r>
              <a:rPr lang="en-US"/>
              <a:t>http://www.chpc.utah.edu</a:t>
            </a:r>
          </a:p>
        </p:txBody>
      </p:sp>
      <p:sp>
        <p:nvSpPr>
          <p:cNvPr id="8" name="Rectangle 7"/>
          <p:cNvSpPr>
            <a:spLocks noGrp="1" noChangeArrowheads="1"/>
          </p:cNvSpPr>
          <p:nvPr>
            <p:ph type="sldNum" sz="quarter" idx="12"/>
          </p:nvPr>
        </p:nvSpPr>
        <p:spPr>
          <a:xfrm>
            <a:off x="6553200" y="6477000"/>
            <a:ext cx="1905000" cy="228600"/>
          </a:xfrm>
        </p:spPr>
        <p:txBody>
          <a:bodyPr/>
          <a:lstStyle>
            <a:lvl1pPr>
              <a:defRPr/>
            </a:lvl1pPr>
          </a:lstStyle>
          <a:p>
            <a:r>
              <a:rPr lang="en-US"/>
              <a:t>Slide </a:t>
            </a:r>
            <a:fld id="{AB6857DE-E482-664B-9DAF-74BD27A93805}"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fld id="{085B8D5C-F4EF-B649-B365-9A4DB83B2496}" type="datetime1">
              <a:rPr lang="en-US" smtClean="0"/>
              <a:t>9/12/24</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B6CA9314-EE0B-3B48-A076-6A12237D2552}"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219200"/>
            <a:ext cx="20383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59626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fld id="{3DA9B093-FC82-AE41-AF04-D2D7DA79C7A2}" type="datetime1">
              <a:rPr lang="en-US" smtClean="0"/>
              <a:t>9/12/24</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0220D8AB-4353-1741-89AD-A6B6081117C4}"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fld id="{8DF81612-102D-4C42-A0F0-339BF18A2360}" type="datetime1">
              <a:rPr lang="en-US" smtClean="0"/>
              <a:t>9/12/24</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22447915-5E49-6949-88C6-040B5AC0CE15}"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fld id="{3E98D671-C5DA-AF46-84EF-749DA99440AB}" type="datetime1">
              <a:rPr lang="en-US" smtClean="0"/>
              <a:t>9/12/24</a:t>
            </a:fld>
            <a:endParaRPr lang="en-US"/>
          </a:p>
        </p:txBody>
      </p:sp>
      <p:sp>
        <p:nvSpPr>
          <p:cNvPr id="5" name="Rectangle 5"/>
          <p:cNvSpPr>
            <a:spLocks noGrp="1" noChangeArrowheads="1"/>
          </p:cNvSpPr>
          <p:nvPr>
            <p:ph type="ftr" sz="quarter" idx="11"/>
          </p:nvPr>
        </p:nvSpPr>
        <p:spPr/>
        <p:txBody>
          <a:bodyPr/>
          <a:lstStyle>
            <a:lvl1pPr>
              <a:defRPr/>
            </a:lvl1pPr>
          </a:lstStyle>
          <a:p>
            <a:r>
              <a:rPr lang="en-US"/>
              <a:t>http://www.chpc.utah.edu</a:t>
            </a:r>
          </a:p>
        </p:txBody>
      </p:sp>
      <p:sp>
        <p:nvSpPr>
          <p:cNvPr id="6" name="Rectangle 6"/>
          <p:cNvSpPr>
            <a:spLocks noGrp="1" noChangeArrowheads="1"/>
          </p:cNvSpPr>
          <p:nvPr>
            <p:ph type="sldNum" sz="quarter" idx="12"/>
          </p:nvPr>
        </p:nvSpPr>
        <p:spPr/>
        <p:txBody>
          <a:bodyPr/>
          <a:lstStyle>
            <a:lvl1pPr>
              <a:defRPr/>
            </a:lvl1pPr>
          </a:lstStyle>
          <a:p>
            <a:r>
              <a:rPr lang="en-US"/>
              <a:t>Slide </a:t>
            </a:r>
            <a:fld id="{DF1DACF8-B80E-5049-AB6E-B944CC926368}"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86000"/>
            <a:ext cx="40005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2286000"/>
            <a:ext cx="40005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fld id="{95C48D57-3857-6F44-9A5B-F3531645B419}" type="datetime1">
              <a:rPr lang="en-US" smtClean="0"/>
              <a:t>9/12/24</a:t>
            </a:fld>
            <a:endParaRPr lang="en-US"/>
          </a:p>
        </p:txBody>
      </p:sp>
      <p:sp>
        <p:nvSpPr>
          <p:cNvPr id="6" name="Rectangle 5"/>
          <p:cNvSpPr>
            <a:spLocks noGrp="1" noChangeArrowheads="1"/>
          </p:cNvSpPr>
          <p:nvPr>
            <p:ph type="ftr" sz="quarter" idx="11"/>
          </p:nvPr>
        </p:nvSpPr>
        <p:spPr/>
        <p:txBody>
          <a:bodyPr/>
          <a:lstStyle>
            <a:lvl1pPr>
              <a:defRPr/>
            </a:lvl1pPr>
          </a:lstStyle>
          <a:p>
            <a:r>
              <a:rPr lang="en-US"/>
              <a:t>http://www.chpc.utah.edu</a:t>
            </a:r>
          </a:p>
        </p:txBody>
      </p:sp>
      <p:sp>
        <p:nvSpPr>
          <p:cNvPr id="7" name="Rectangle 6"/>
          <p:cNvSpPr>
            <a:spLocks noGrp="1" noChangeArrowheads="1"/>
          </p:cNvSpPr>
          <p:nvPr>
            <p:ph type="sldNum" sz="quarter" idx="12"/>
          </p:nvPr>
        </p:nvSpPr>
        <p:spPr/>
        <p:txBody>
          <a:bodyPr/>
          <a:lstStyle>
            <a:lvl1pPr>
              <a:defRPr/>
            </a:lvl1pPr>
          </a:lstStyle>
          <a:p>
            <a:r>
              <a:rPr lang="en-US"/>
              <a:t>Slide </a:t>
            </a:r>
            <a:fld id="{9038CFEA-FD42-FB4E-B1CF-7DA26AB4FF28}"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fld id="{D7B5D516-3E61-FC47-B3EE-AEB5B493CC2D}" type="datetime1">
              <a:rPr lang="en-US" smtClean="0"/>
              <a:t>9/12/24</a:t>
            </a:fld>
            <a:endParaRPr lang="en-US"/>
          </a:p>
        </p:txBody>
      </p:sp>
      <p:sp>
        <p:nvSpPr>
          <p:cNvPr id="8" name="Rectangle 5"/>
          <p:cNvSpPr>
            <a:spLocks noGrp="1" noChangeArrowheads="1"/>
          </p:cNvSpPr>
          <p:nvPr>
            <p:ph type="ftr" sz="quarter" idx="11"/>
          </p:nvPr>
        </p:nvSpPr>
        <p:spPr/>
        <p:txBody>
          <a:bodyPr/>
          <a:lstStyle>
            <a:lvl1pPr>
              <a:defRPr/>
            </a:lvl1pPr>
          </a:lstStyle>
          <a:p>
            <a:r>
              <a:rPr lang="en-US"/>
              <a:t>http://www.chpc.utah.edu</a:t>
            </a:r>
          </a:p>
        </p:txBody>
      </p:sp>
      <p:sp>
        <p:nvSpPr>
          <p:cNvPr id="9" name="Rectangle 6"/>
          <p:cNvSpPr>
            <a:spLocks noGrp="1" noChangeArrowheads="1"/>
          </p:cNvSpPr>
          <p:nvPr>
            <p:ph type="sldNum" sz="quarter" idx="12"/>
          </p:nvPr>
        </p:nvSpPr>
        <p:spPr/>
        <p:txBody>
          <a:bodyPr/>
          <a:lstStyle>
            <a:lvl1pPr>
              <a:defRPr/>
            </a:lvl1pPr>
          </a:lstStyle>
          <a:p>
            <a:r>
              <a:rPr lang="en-US"/>
              <a:t>Slide </a:t>
            </a:r>
            <a:fld id="{13691FDC-7B41-3441-87BD-AB307C5D9318}"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fld id="{5E645A94-515A-494B-8459-6B733D537A01}" type="datetime1">
              <a:rPr lang="en-US" smtClean="0"/>
              <a:t>9/12/24</a:t>
            </a:fld>
            <a:endParaRPr lang="en-US"/>
          </a:p>
        </p:txBody>
      </p:sp>
      <p:sp>
        <p:nvSpPr>
          <p:cNvPr id="4" name="Rectangle 5"/>
          <p:cNvSpPr>
            <a:spLocks noGrp="1" noChangeArrowheads="1"/>
          </p:cNvSpPr>
          <p:nvPr>
            <p:ph type="ftr" sz="quarter" idx="11"/>
          </p:nvPr>
        </p:nvSpPr>
        <p:spPr/>
        <p:txBody>
          <a:bodyPr/>
          <a:lstStyle>
            <a:lvl1pPr>
              <a:defRPr/>
            </a:lvl1pPr>
          </a:lstStyle>
          <a:p>
            <a:r>
              <a:rPr lang="en-US"/>
              <a:t>http://www.chpc.utah.edu</a:t>
            </a:r>
          </a:p>
        </p:txBody>
      </p:sp>
      <p:sp>
        <p:nvSpPr>
          <p:cNvPr id="5" name="Rectangle 6"/>
          <p:cNvSpPr>
            <a:spLocks noGrp="1" noChangeArrowheads="1"/>
          </p:cNvSpPr>
          <p:nvPr>
            <p:ph type="sldNum" sz="quarter" idx="12"/>
          </p:nvPr>
        </p:nvSpPr>
        <p:spPr/>
        <p:txBody>
          <a:bodyPr/>
          <a:lstStyle>
            <a:lvl1pPr>
              <a:defRPr/>
            </a:lvl1pPr>
          </a:lstStyle>
          <a:p>
            <a:r>
              <a:rPr lang="en-US"/>
              <a:t>Slide </a:t>
            </a:r>
            <a:fld id="{2253B3E3-4F5E-F04E-8EC9-D072D427100A}"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20B3524A-7318-A944-BA8D-F1BF3E5C8B6D}" type="datetime1">
              <a:rPr lang="en-US" smtClean="0"/>
              <a:t>9/12/24</a:t>
            </a:fld>
            <a:endParaRPr lang="en-US"/>
          </a:p>
        </p:txBody>
      </p:sp>
      <p:sp>
        <p:nvSpPr>
          <p:cNvPr id="3" name="Rectangle 5"/>
          <p:cNvSpPr>
            <a:spLocks noGrp="1" noChangeArrowheads="1"/>
          </p:cNvSpPr>
          <p:nvPr>
            <p:ph type="ftr" sz="quarter" idx="11"/>
          </p:nvPr>
        </p:nvSpPr>
        <p:spPr/>
        <p:txBody>
          <a:bodyPr/>
          <a:lstStyle>
            <a:lvl1pPr>
              <a:defRPr/>
            </a:lvl1pPr>
          </a:lstStyle>
          <a:p>
            <a:r>
              <a:rPr lang="en-US"/>
              <a:t>http://www.chpc.utah.edu</a:t>
            </a:r>
          </a:p>
        </p:txBody>
      </p:sp>
      <p:sp>
        <p:nvSpPr>
          <p:cNvPr id="4" name="Rectangle 6"/>
          <p:cNvSpPr>
            <a:spLocks noGrp="1" noChangeArrowheads="1"/>
          </p:cNvSpPr>
          <p:nvPr>
            <p:ph type="sldNum" sz="quarter" idx="12"/>
          </p:nvPr>
        </p:nvSpPr>
        <p:spPr/>
        <p:txBody>
          <a:bodyPr/>
          <a:lstStyle>
            <a:lvl1pPr>
              <a:defRPr/>
            </a:lvl1pPr>
          </a:lstStyle>
          <a:p>
            <a:r>
              <a:rPr lang="en-US"/>
              <a:t>Slide </a:t>
            </a:r>
            <a:fld id="{AB765C18-E0D6-214B-9724-6BA59D0E2BA5}"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fld id="{F0CB42E9-74BD-2A4D-807D-A7E072659848}" type="datetime1">
              <a:rPr lang="en-US" smtClean="0"/>
              <a:t>9/12/24</a:t>
            </a:fld>
            <a:endParaRPr lang="en-US"/>
          </a:p>
        </p:txBody>
      </p:sp>
      <p:sp>
        <p:nvSpPr>
          <p:cNvPr id="6" name="Rectangle 5"/>
          <p:cNvSpPr>
            <a:spLocks noGrp="1" noChangeArrowheads="1"/>
          </p:cNvSpPr>
          <p:nvPr>
            <p:ph type="ftr" sz="quarter" idx="11"/>
          </p:nvPr>
        </p:nvSpPr>
        <p:spPr/>
        <p:txBody>
          <a:bodyPr/>
          <a:lstStyle>
            <a:lvl1pPr>
              <a:defRPr/>
            </a:lvl1pPr>
          </a:lstStyle>
          <a:p>
            <a:r>
              <a:rPr lang="en-US"/>
              <a:t>http://www.chpc.utah.edu</a:t>
            </a:r>
          </a:p>
        </p:txBody>
      </p:sp>
      <p:sp>
        <p:nvSpPr>
          <p:cNvPr id="7" name="Rectangle 6"/>
          <p:cNvSpPr>
            <a:spLocks noGrp="1" noChangeArrowheads="1"/>
          </p:cNvSpPr>
          <p:nvPr>
            <p:ph type="sldNum" sz="quarter" idx="12"/>
          </p:nvPr>
        </p:nvSpPr>
        <p:spPr/>
        <p:txBody>
          <a:bodyPr/>
          <a:lstStyle>
            <a:lvl1pPr>
              <a:defRPr/>
            </a:lvl1pPr>
          </a:lstStyle>
          <a:p>
            <a:r>
              <a:rPr lang="en-US"/>
              <a:t>Slide </a:t>
            </a:r>
            <a:fld id="{6C5D2D06-8857-354B-A6BC-7DB3F58E19DC}" type="slidenum">
              <a:rPr lang="en-US"/>
              <a:pPr/>
              <a:t>‹#›</a:t>
            </a:fld>
            <a:endParaRPr lang="en-US">
              <a:solidFill>
                <a:schemeClr val="tx1"/>
              </a:solidFill>
              <a:latin typeface="Times" pitchFamily="26"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fld id="{12621F6A-EA8C-C545-8D8E-EE14F3F0E9E8}" type="datetime1">
              <a:rPr lang="en-US" smtClean="0"/>
              <a:t>9/12/24</a:t>
            </a:fld>
            <a:endParaRPr lang="en-US"/>
          </a:p>
        </p:txBody>
      </p:sp>
      <p:sp>
        <p:nvSpPr>
          <p:cNvPr id="6" name="Rectangle 5"/>
          <p:cNvSpPr>
            <a:spLocks noGrp="1" noChangeArrowheads="1"/>
          </p:cNvSpPr>
          <p:nvPr>
            <p:ph type="ftr" sz="quarter" idx="11"/>
          </p:nvPr>
        </p:nvSpPr>
        <p:spPr/>
        <p:txBody>
          <a:bodyPr/>
          <a:lstStyle>
            <a:lvl1pPr>
              <a:defRPr/>
            </a:lvl1pPr>
          </a:lstStyle>
          <a:p>
            <a:r>
              <a:rPr lang="en-US"/>
              <a:t>http://www.chpc.utah.edu</a:t>
            </a:r>
          </a:p>
        </p:txBody>
      </p:sp>
      <p:sp>
        <p:nvSpPr>
          <p:cNvPr id="7" name="Rectangle 6"/>
          <p:cNvSpPr>
            <a:spLocks noGrp="1" noChangeArrowheads="1"/>
          </p:cNvSpPr>
          <p:nvPr>
            <p:ph type="sldNum" sz="quarter" idx="12"/>
          </p:nvPr>
        </p:nvSpPr>
        <p:spPr/>
        <p:txBody>
          <a:bodyPr/>
          <a:lstStyle>
            <a:lvl1pPr>
              <a:defRPr/>
            </a:lvl1pPr>
          </a:lstStyle>
          <a:p>
            <a:r>
              <a:rPr lang="en-US"/>
              <a:t>Slide </a:t>
            </a:r>
            <a:fld id="{00663AAA-568B-174A-BFD6-6E0BE8FF9E8C}" type="slidenum">
              <a:rPr lang="en-US"/>
              <a:pPr/>
              <a:t>‹#›</a:t>
            </a:fld>
            <a:endParaRPr lang="en-US">
              <a:solidFill>
                <a:schemeClr val="tx1"/>
              </a:solidFill>
              <a:latin typeface="Times" pitchFamily="26"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Web-Gray-Style"/>
          <p:cNvPicPr>
            <a:picLocks noChangeAspect="1" noChangeArrowheads="1"/>
          </p:cNvPicPr>
          <p:nvPr/>
        </p:nvPicPr>
        <p:blipFill>
          <a:blip r:embed="rId13" cstate="print"/>
          <a:srcRect/>
          <a:stretch>
            <a:fillRect/>
          </a:stretch>
        </p:blipFill>
        <p:spPr bwMode="auto">
          <a:xfrm>
            <a:off x="0" y="0"/>
            <a:ext cx="9144000" cy="68722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1219200"/>
            <a:ext cx="8153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2286000"/>
            <a:ext cx="8153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838200" y="64770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Arial" pitchFamily="26" charset="0"/>
                <a:cs typeface="Arial" pitchFamily="26" charset="0"/>
              </a:defRPr>
            </a:lvl1pPr>
          </a:lstStyle>
          <a:p>
            <a:fld id="{DB5C3C78-45DD-7D4B-BDDA-97BD873D1A45}" type="datetime1">
              <a:rPr lang="en-US" smtClean="0"/>
              <a:t>9/12/24</a:t>
            </a:fld>
            <a:endParaRPr lang="en-US"/>
          </a:p>
        </p:txBody>
      </p:sp>
      <p:sp>
        <p:nvSpPr>
          <p:cNvPr id="1029" name="Rectangle 5"/>
          <p:cNvSpPr>
            <a:spLocks noGrp="1" noChangeArrowheads="1"/>
          </p:cNvSpPr>
          <p:nvPr>
            <p:ph type="ftr" sz="quarter" idx="3"/>
          </p:nvPr>
        </p:nvSpPr>
        <p:spPr bwMode="auto">
          <a:xfrm>
            <a:off x="3276600" y="6477000"/>
            <a:ext cx="2895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bg1"/>
                </a:solidFill>
                <a:ea typeface="Arial" pitchFamily="26" charset="0"/>
                <a:cs typeface="Arial" pitchFamily="26" charset="0"/>
              </a:defRPr>
            </a:lvl1pPr>
          </a:lstStyle>
          <a:p>
            <a:r>
              <a:rPr lang="en-US"/>
              <a:t>http://www.chpc.utah.edu</a:t>
            </a:r>
          </a:p>
        </p:txBody>
      </p:sp>
      <p:sp>
        <p:nvSpPr>
          <p:cNvPr id="1030" name="Rectangle 6"/>
          <p:cNvSpPr>
            <a:spLocks noGrp="1" noChangeArrowheads="1"/>
          </p:cNvSpPr>
          <p:nvPr>
            <p:ph type="sldNum" sz="quarter" idx="4"/>
          </p:nvPr>
        </p:nvSpPr>
        <p:spPr bwMode="auto">
          <a:xfrm>
            <a:off x="6705600" y="64770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bg1"/>
                </a:solidFill>
                <a:ea typeface="Arial" pitchFamily="26" charset="0"/>
                <a:cs typeface="Arial" pitchFamily="26" charset="0"/>
              </a:defRPr>
            </a:lvl1pPr>
          </a:lstStyle>
          <a:p>
            <a:r>
              <a:rPr lang="en-US"/>
              <a:t>Slide </a:t>
            </a:r>
            <a:fld id="{B09C61DA-0528-6E4F-BFAB-17FE19E2F6C9}" type="slidenum">
              <a:rPr lang="en-US"/>
              <a:pPr/>
              <a:t>‹#›</a:t>
            </a:fld>
            <a:endParaRPr lang="en-US">
              <a:latin typeface="Times" pitchFamily="26" charset="0"/>
            </a:endParaRPr>
          </a:p>
        </p:txBody>
      </p:sp>
      <p:sp>
        <p:nvSpPr>
          <p:cNvPr id="1042" name="Text Box 18"/>
          <p:cNvSpPr txBox="1">
            <a:spLocks noChangeArrowheads="1"/>
          </p:cNvSpPr>
          <p:nvPr/>
        </p:nvSpPr>
        <p:spPr bwMode="auto">
          <a:xfrm>
            <a:off x="2895600" y="620713"/>
            <a:ext cx="5791200" cy="200025"/>
          </a:xfrm>
          <a:prstGeom prst="rect">
            <a:avLst/>
          </a:prstGeom>
          <a:noFill/>
          <a:ln w="9525">
            <a:noFill/>
            <a:miter lim="800000"/>
            <a:headEnd/>
            <a:tailEnd/>
          </a:ln>
          <a:effectLst/>
        </p:spPr>
        <p:txBody>
          <a:bodyPr anchor="b">
            <a:prstTxWarp prst="textNoShape">
              <a:avLst/>
            </a:prstTxWarp>
            <a:spAutoFit/>
          </a:bodyPr>
          <a:lstStyle/>
          <a:p>
            <a:pPr algn="r">
              <a:lnSpc>
                <a:spcPct val="40000"/>
              </a:lnSpc>
              <a:spcBef>
                <a:spcPct val="50000"/>
              </a:spcBef>
            </a:pPr>
            <a:r>
              <a:rPr lang="en-US" sz="1400">
                <a:solidFill>
                  <a:schemeClr val="bg1"/>
                </a:solidFill>
                <a:ea typeface="Arial" pitchFamily="26" charset="0"/>
                <a:cs typeface="Arial" pitchFamily="26" charset="0"/>
              </a:rPr>
              <a:t>CENTER FOR HIGH PERFORMANCE COMPUTING	</a:t>
            </a:r>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sldNum="0" hdr="0" ftr="0" dt="0"/>
  <p:txStyles>
    <p:titleStyle>
      <a:lvl1pPr algn="l" rtl="0" eaLnBrk="0" fontAlgn="base" hangingPunct="0">
        <a:spcBef>
          <a:spcPct val="0"/>
        </a:spcBef>
        <a:spcAft>
          <a:spcPct val="0"/>
        </a:spcAft>
        <a:defRPr sz="4800">
          <a:solidFill>
            <a:srgbClr val="545454"/>
          </a:solidFill>
          <a:latin typeface="+mj-lt"/>
          <a:ea typeface="+mj-ea"/>
          <a:cs typeface="+mj-cs"/>
        </a:defRPr>
      </a:lvl1pPr>
      <a:lvl2pPr algn="l" rtl="0" eaLnBrk="0" fontAlgn="base" hangingPunct="0">
        <a:spcBef>
          <a:spcPct val="0"/>
        </a:spcBef>
        <a:spcAft>
          <a:spcPct val="0"/>
        </a:spcAft>
        <a:defRPr sz="4800">
          <a:solidFill>
            <a:srgbClr val="545454"/>
          </a:solidFill>
          <a:latin typeface="Times" charset="0"/>
          <a:ea typeface="Arial" charset="0"/>
          <a:cs typeface="Arial" charset="0"/>
        </a:defRPr>
      </a:lvl2pPr>
      <a:lvl3pPr algn="l" rtl="0" eaLnBrk="0" fontAlgn="base" hangingPunct="0">
        <a:spcBef>
          <a:spcPct val="0"/>
        </a:spcBef>
        <a:spcAft>
          <a:spcPct val="0"/>
        </a:spcAft>
        <a:defRPr sz="4800">
          <a:solidFill>
            <a:srgbClr val="545454"/>
          </a:solidFill>
          <a:latin typeface="Times" charset="0"/>
          <a:ea typeface="Arial" charset="0"/>
          <a:cs typeface="Arial" charset="0"/>
        </a:defRPr>
      </a:lvl3pPr>
      <a:lvl4pPr algn="l" rtl="0" eaLnBrk="0" fontAlgn="base" hangingPunct="0">
        <a:spcBef>
          <a:spcPct val="0"/>
        </a:spcBef>
        <a:spcAft>
          <a:spcPct val="0"/>
        </a:spcAft>
        <a:defRPr sz="4800">
          <a:solidFill>
            <a:srgbClr val="545454"/>
          </a:solidFill>
          <a:latin typeface="Times" charset="0"/>
          <a:ea typeface="Arial" charset="0"/>
          <a:cs typeface="Arial" charset="0"/>
        </a:defRPr>
      </a:lvl4pPr>
      <a:lvl5pPr algn="l" rtl="0" eaLnBrk="0" fontAlgn="base" hangingPunct="0">
        <a:spcBef>
          <a:spcPct val="0"/>
        </a:spcBef>
        <a:spcAft>
          <a:spcPct val="0"/>
        </a:spcAft>
        <a:defRPr sz="4800">
          <a:solidFill>
            <a:srgbClr val="545454"/>
          </a:solidFill>
          <a:latin typeface="Times" charset="0"/>
          <a:ea typeface="Arial" charset="0"/>
          <a:cs typeface="Arial" charset="0"/>
        </a:defRPr>
      </a:lvl5pPr>
      <a:lvl6pPr marL="457200" algn="l" rtl="0" eaLnBrk="1" fontAlgn="base" hangingPunct="1">
        <a:spcBef>
          <a:spcPct val="0"/>
        </a:spcBef>
        <a:spcAft>
          <a:spcPct val="0"/>
        </a:spcAft>
        <a:defRPr sz="4800">
          <a:solidFill>
            <a:srgbClr val="545454"/>
          </a:solidFill>
          <a:latin typeface="Times" charset="0"/>
          <a:ea typeface="Arial" charset="0"/>
          <a:cs typeface="Arial" charset="0"/>
        </a:defRPr>
      </a:lvl6pPr>
      <a:lvl7pPr marL="914400" algn="l" rtl="0" eaLnBrk="1" fontAlgn="base" hangingPunct="1">
        <a:spcBef>
          <a:spcPct val="0"/>
        </a:spcBef>
        <a:spcAft>
          <a:spcPct val="0"/>
        </a:spcAft>
        <a:defRPr sz="4800">
          <a:solidFill>
            <a:srgbClr val="545454"/>
          </a:solidFill>
          <a:latin typeface="Times" charset="0"/>
          <a:ea typeface="Arial" charset="0"/>
          <a:cs typeface="Arial" charset="0"/>
        </a:defRPr>
      </a:lvl7pPr>
      <a:lvl8pPr marL="1371600" algn="l" rtl="0" eaLnBrk="1" fontAlgn="base" hangingPunct="1">
        <a:spcBef>
          <a:spcPct val="0"/>
        </a:spcBef>
        <a:spcAft>
          <a:spcPct val="0"/>
        </a:spcAft>
        <a:defRPr sz="4800">
          <a:solidFill>
            <a:srgbClr val="545454"/>
          </a:solidFill>
          <a:latin typeface="Times" charset="0"/>
          <a:ea typeface="Arial" charset="0"/>
          <a:cs typeface="Arial" charset="0"/>
        </a:defRPr>
      </a:lvl8pPr>
      <a:lvl9pPr marL="1828800" algn="l" rtl="0" eaLnBrk="1" fontAlgn="base" hangingPunct="1">
        <a:spcBef>
          <a:spcPct val="0"/>
        </a:spcBef>
        <a:spcAft>
          <a:spcPct val="0"/>
        </a:spcAft>
        <a:defRPr sz="4800">
          <a:solidFill>
            <a:srgbClr val="545454"/>
          </a:solidFill>
          <a:latin typeface="Times"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hpc.utah.edu/documentation/software/node-sharing.ph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hpc.utah.edu/usage/constraint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3" Type="http://schemas.openxmlformats.org/officeDocument/2006/relationships/hyperlink" Target="https://www.chpc.utah.edu/documentation/guides/index.php#part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lurm.schedmd.com/sbatch.html#SECTION_OUTPUT-ENVIRONMENT-VARIABLE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chpc.utah.edu/news/newsletters/summer2023_newsletter.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chpc.utah.edu/documentation/software/slurm.php#aliase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Slurm_Workload_Manage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chpc.utah.edu/documentation/guides/gpus-accelerators.php"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mailto:helpdesk@chpc.utah.edu"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chpc.utah.edu/documentation/software/slurm.php#priority"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xdmod.chpc.utah.edu/"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www.chpc.utah.edu/documentation/software/xdmod.php" TargetMode="External"/><Relationship Id="rId4" Type="http://schemas.openxmlformats.org/officeDocument/2006/relationships/hyperlink" Target="https://pe-xdmod.chpc.utah.edu/"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lurm.schedmd.com/documentation.html" TargetMode="External"/><Relationship Id="rId3" Type="http://schemas.openxmlformats.org/officeDocument/2006/relationships/hyperlink" Target="https://www.chpc.utah.edu/documentation/software/slurm.php" TargetMode="External"/><Relationship Id="rId7" Type="http://schemas.openxmlformats.org/officeDocument/2006/relationships/hyperlink" Target="https://www.chpc.utah.edu/documentation/guides/index.php#GenSlurm"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s://www.chpc.utah.edu/usage/constraints/" TargetMode="External"/><Relationship Id="rId5" Type="http://schemas.openxmlformats.org/officeDocument/2006/relationships/hyperlink" Target="https://www.chpc.utah.edu/documentation/software/node-sharing.php" TargetMode="External"/><Relationship Id="rId10" Type="http://schemas.openxmlformats.org/officeDocument/2006/relationships/hyperlink" Target="http://www.schedmd.com/slurmdocs/rosetta.pdf" TargetMode="External"/><Relationship Id="rId4" Type="http://schemas.openxmlformats.org/officeDocument/2006/relationships/hyperlink" Target="https://www.chpc.utah.edu/documentation/software/serial-jobs.php" TargetMode="External"/><Relationship Id="rId9" Type="http://schemas.openxmlformats.org/officeDocument/2006/relationships/hyperlink" Target="http://slurm.schedmd.com/pdfs/summary.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chpc.utah.edu/"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mailto:chpc-hpc-users@lists.utah.edu" TargetMode="External"/><Relationship Id="rId4" Type="http://schemas.openxmlformats.org/officeDocument/2006/relationships/hyperlink" Target="mailto:helpdesk@chpc.utah.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0" y="1295400"/>
            <a:ext cx="9144000" cy="2057400"/>
          </a:xfrm>
        </p:spPr>
        <p:txBody>
          <a:bodyPr/>
          <a:lstStyle/>
          <a:p>
            <a:pPr eaLnBrk="1" hangingPunct="1"/>
            <a:r>
              <a:rPr lang="en-US" sz="6000" b="1" dirty="0">
                <a:solidFill>
                  <a:srgbClr val="990000"/>
                </a:solidFill>
                <a:latin typeface="+mn-lt"/>
              </a:rPr>
              <a:t>Introduction to </a:t>
            </a:r>
            <a:r>
              <a:rPr lang="en-US" sz="6000" b="1" dirty="0" err="1">
                <a:solidFill>
                  <a:srgbClr val="990000"/>
                </a:solidFill>
                <a:latin typeface="+mn-lt"/>
              </a:rPr>
              <a:t>Slurm</a:t>
            </a:r>
            <a:r>
              <a:rPr lang="en-US" sz="6000" b="1" dirty="0">
                <a:solidFill>
                  <a:srgbClr val="990000"/>
                </a:solidFill>
                <a:latin typeface="+mn-lt"/>
              </a:rPr>
              <a:t> &amp; </a:t>
            </a:r>
            <a:r>
              <a:rPr lang="en-US" sz="6000" b="1" dirty="0" err="1">
                <a:solidFill>
                  <a:srgbClr val="990000"/>
                </a:solidFill>
                <a:latin typeface="+mn-lt"/>
              </a:rPr>
              <a:t>Slurm</a:t>
            </a:r>
            <a:r>
              <a:rPr lang="en-US" sz="6000" b="1" dirty="0">
                <a:solidFill>
                  <a:srgbClr val="990000"/>
                </a:solidFill>
                <a:latin typeface="+mn-lt"/>
              </a:rPr>
              <a:t> batch scripts</a:t>
            </a:r>
          </a:p>
        </p:txBody>
      </p:sp>
      <p:sp>
        <p:nvSpPr>
          <p:cNvPr id="17411" name="Rectangle 3"/>
          <p:cNvSpPr>
            <a:spLocks noGrp="1" noChangeArrowheads="1"/>
          </p:cNvSpPr>
          <p:nvPr>
            <p:ph type="subTitle" idx="1"/>
          </p:nvPr>
        </p:nvSpPr>
        <p:spPr>
          <a:xfrm>
            <a:off x="-13138" y="4114800"/>
            <a:ext cx="8991600" cy="2588038"/>
          </a:xfrm>
        </p:spPr>
        <p:txBody>
          <a:bodyPr/>
          <a:lstStyle/>
          <a:p>
            <a:pPr eaLnBrk="1" hangingPunct="1"/>
            <a:r>
              <a:rPr lang="en-US" sz="2800" b="1" dirty="0"/>
              <a:t>Ashley </a:t>
            </a:r>
            <a:r>
              <a:rPr lang="en-US" sz="2800" b="1" dirty="0" err="1"/>
              <a:t>Dederich</a:t>
            </a:r>
            <a:r>
              <a:rPr lang="en-US" sz="2800" b="1" dirty="0"/>
              <a:t> &amp; Emilie Parra</a:t>
            </a:r>
          </a:p>
          <a:p>
            <a:pPr eaLnBrk="1" hangingPunct="1"/>
            <a:r>
              <a:rPr lang="en-US" sz="2600" dirty="0"/>
              <a:t>Research Consulting &amp; Faculty Engagement</a:t>
            </a:r>
          </a:p>
          <a:p>
            <a:pPr eaLnBrk="1" hangingPunct="1"/>
            <a:r>
              <a:rPr lang="en-US" sz="2600" dirty="0"/>
              <a:t>Center for High Performance Computing</a:t>
            </a:r>
          </a:p>
          <a:p>
            <a:pPr eaLnBrk="1" hangingPunct="1"/>
            <a:r>
              <a:rPr lang="en-US" sz="2600" b="1" dirty="0" err="1"/>
              <a:t>ashley.dederich@utah.edu</a:t>
            </a:r>
            <a:endParaRPr lang="en-US" sz="2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accent2"/>
                </a:solidFill>
                <a:sym typeface="Arial"/>
                <a:rtl val="0"/>
              </a:rPr>
              <a:t>Preparing a </a:t>
            </a:r>
            <a:r>
              <a:rPr lang="en-US" sz="2400" dirty="0" err="1">
                <a:solidFill>
                  <a:schemeClr val="accent2"/>
                </a:solidFill>
                <a:sym typeface="Arial"/>
                <a:rtl val="0"/>
              </a:rPr>
              <a:t>Slurm</a:t>
            </a:r>
            <a:r>
              <a:rPr lang="en-US" sz="2400" dirty="0">
                <a:solidFill>
                  <a:schemeClr val="accent2"/>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p>
          <a:p>
            <a:pPr marL="0" indent="0">
              <a:buNone/>
            </a:pP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367573089"/>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300" dirty="0">
                <a:solidFill>
                  <a:srgbClr val="0070C0"/>
                </a:solidFill>
                <a:latin typeface="Consolas" panose="020B0609020204030204" pitchFamily="49" charset="0"/>
                <a:cs typeface="Consolas" panose="020B0609020204030204" pitchFamily="49" charset="0"/>
              </a:rPr>
              <a:t>#!/bin/bash</a:t>
            </a:r>
          </a:p>
          <a:p>
            <a:pPr marL="0" indent="0">
              <a:buNone/>
            </a:pPr>
            <a:r>
              <a:rPr lang="en-US" sz="13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--partition=</a:t>
            </a:r>
            <a:r>
              <a:rPr lang="en-US" sz="1300" dirty="0" err="1">
                <a:solidFill>
                  <a:srgbClr val="0070C0"/>
                </a:solidFill>
                <a:latin typeface="Consolas" panose="020B0609020204030204" pitchFamily="49" charset="0"/>
                <a:cs typeface="Consolas" panose="020B0609020204030204" pitchFamily="49" charset="0"/>
              </a:rPr>
              <a:t>kingspeak</a:t>
            </a:r>
            <a:r>
              <a:rPr lang="en-US" sz="1300" dirty="0">
                <a:solidFill>
                  <a:srgbClr val="0070C0"/>
                </a:solidFill>
                <a:latin typeface="Consolas" panose="020B0609020204030204" pitchFamily="49" charset="0"/>
                <a:cs typeface="Consolas" panose="020B0609020204030204" pitchFamily="49" charset="0"/>
              </a:rPr>
              <a:t>-shared-guest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3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300" dirty="0">
                <a:solidFill>
                  <a:srgbClr val="0070C0"/>
                </a:solidFill>
                <a:latin typeface="Consolas" panose="020B0609020204030204" pitchFamily="49" charset="0"/>
                <a:cs typeface="Consolas" panose="020B0609020204030204" pitchFamily="49" charset="0"/>
              </a:rPr>
              <a:t>#SBATCH --</a:t>
            </a:r>
            <a:r>
              <a:rPr lang="en-US" sz="1300" dirty="0" err="1">
                <a:solidFill>
                  <a:srgbClr val="0070C0"/>
                </a:solidFill>
                <a:latin typeface="Consolas" panose="020B0609020204030204" pitchFamily="49" charset="0"/>
                <a:cs typeface="Consolas" panose="020B0609020204030204" pitchFamily="49" charset="0"/>
              </a:rPr>
              <a:t>ntasks</a:t>
            </a:r>
            <a:r>
              <a:rPr lang="en-US" sz="1300" dirty="0">
                <a:solidFill>
                  <a:srgbClr val="0070C0"/>
                </a:solidFill>
                <a:latin typeface="Consolas" panose="020B0609020204030204" pitchFamily="49" charset="0"/>
                <a:cs typeface="Consolas" panose="020B0609020204030204" pitchFamily="49" charset="0"/>
              </a:rPr>
              <a:t>=8</a:t>
            </a:r>
          </a:p>
          <a:p>
            <a:pPr marL="0" indent="0">
              <a:buNone/>
            </a:pPr>
            <a:r>
              <a:rPr lang="en-US" sz="13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300" dirty="0">
                <a:solidFill>
                  <a:srgbClr val="0070C0"/>
                </a:solidFill>
                <a:latin typeface="Consolas" panose="020B0609020204030204" pitchFamily="49" charset="0"/>
                <a:cs typeface="Consolas" panose="020B0609020204030204" pitchFamily="49" charset="0"/>
              </a:rPr>
              <a:t>#SBATCH -o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j.out</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-e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j.err</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300" dirty="0">
                <a:latin typeface="Consolas" panose="020B0609020204030204" pitchFamily="49" charset="0"/>
                <a:cs typeface="Consolas" panose="020B0609020204030204" pitchFamily="49" charset="0"/>
              </a:rPr>
              <a:t>SCRDIR=/scratch/general/vast/$USER/$SLURM_JOB_ID</a:t>
            </a:r>
          </a:p>
          <a:p>
            <a:pPr marL="0" indent="0">
              <a:buNone/>
            </a:pPr>
            <a:r>
              <a:rPr lang="en-US" sz="1300" dirty="0" err="1">
                <a:latin typeface="Consolas" panose="020B0609020204030204" pitchFamily="49" charset="0"/>
                <a:cs typeface="Consolas" panose="020B0609020204030204" pitchFamily="49" charset="0"/>
              </a:rPr>
              <a:t>mkdir</a:t>
            </a:r>
            <a:r>
              <a:rPr lang="en-US" sz="1300" dirty="0">
                <a:latin typeface="Consolas" panose="020B0609020204030204" pitchFamily="49" charset="0"/>
                <a:cs typeface="Consolas" panose="020B0609020204030204" pitchFamily="49" charset="0"/>
              </a:rPr>
              <a:t> -p $SCRDIR</a:t>
            </a:r>
          </a:p>
          <a:p>
            <a:pPr marL="0" indent="0">
              <a:buNone/>
            </a:pPr>
            <a:endParaRPr lang="en-US" sz="200" dirty="0">
              <a:latin typeface="Consolas" panose="020B0609020204030204" pitchFamily="49" charset="0"/>
              <a:cs typeface="Consolas" panose="020B0609020204030204" pitchFamily="49" charset="0"/>
            </a:endParaRPr>
          </a:p>
          <a:p>
            <a:pPr marL="0" indent="0">
              <a:buNone/>
            </a:pPr>
            <a:r>
              <a:rPr lang="en-US" sz="13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300" dirty="0">
                <a:latin typeface="Consolas" panose="020B0609020204030204" pitchFamily="49" charset="0"/>
                <a:cs typeface="Consolas" panose="020B0609020204030204" pitchFamily="49" charset="0"/>
              </a:rPr>
              <a:t>cp </a:t>
            </a:r>
            <a:r>
              <a:rPr lang="en-US" sz="1300" dirty="0" err="1">
                <a:latin typeface="Consolas" panose="020B0609020204030204" pitchFamily="49" charset="0"/>
                <a:cs typeface="Consolas" panose="020B0609020204030204" pitchFamily="49" charset="0"/>
              </a:rPr>
              <a:t>file.input</a:t>
            </a:r>
            <a:r>
              <a:rPr lang="en-US" sz="1300" dirty="0">
                <a:latin typeface="Consolas" panose="020B0609020204030204" pitchFamily="49" charset="0"/>
                <a:cs typeface="Consolas" panose="020B0609020204030204" pitchFamily="49" charset="0"/>
              </a:rPr>
              <a:t> $SCRDIR/.</a:t>
            </a:r>
          </a:p>
          <a:p>
            <a:pPr marL="0" indent="0">
              <a:buNone/>
            </a:pPr>
            <a:r>
              <a:rPr lang="en-US" sz="1300" dirty="0">
                <a:latin typeface="Consolas" panose="020B0609020204030204" pitchFamily="49" charset="0"/>
                <a:cs typeface="Consolas" panose="020B0609020204030204" pitchFamily="49" charset="0"/>
              </a:rPr>
              <a:t>cd $SCRDIR</a:t>
            </a:r>
            <a:endParaRPr lang="en-US" sz="1300" dirty="0">
              <a:solidFill>
                <a:srgbClr val="0070C0"/>
              </a:solidFill>
              <a:latin typeface="Consolas" panose="020B0609020204030204" pitchFamily="49" charset="0"/>
              <a:cs typeface="Consolas" panose="020B0609020204030204" pitchFamily="49" charset="0"/>
            </a:endParaRPr>
          </a:p>
          <a:p>
            <a:pPr marL="0" indent="0">
              <a:buNone/>
            </a:pPr>
            <a:endParaRPr lang="en-US" sz="200" dirty="0">
              <a:latin typeface="Consolas" panose="020B0609020204030204" pitchFamily="49" charset="0"/>
              <a:cs typeface="Consolas" panose="020B0609020204030204" pitchFamily="49" charset="0"/>
            </a:endParaRPr>
          </a:p>
          <a:p>
            <a:pPr marL="0" indent="0">
              <a:buNone/>
            </a:pPr>
            <a:r>
              <a:rPr lang="en-US" sz="13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300" dirty="0">
                <a:latin typeface="Consolas" panose="020B0609020204030204" pitchFamily="49" charset="0"/>
                <a:cs typeface="Consolas" panose="020B0609020204030204" pitchFamily="49" charset="0"/>
              </a:rPr>
              <a:t>module load &lt;some-module&gt;</a:t>
            </a:r>
            <a:endParaRPr lang="en-US" sz="200" dirty="0">
              <a:latin typeface="Consolas" panose="020B0609020204030204" pitchFamily="49" charset="0"/>
              <a:cs typeface="Consolas" panose="020B0609020204030204" pitchFamily="49" charset="0"/>
            </a:endParaRPr>
          </a:p>
          <a:p>
            <a:pPr marL="0" indent="0">
              <a:buNone/>
            </a:pPr>
            <a:r>
              <a:rPr lang="en-US" sz="13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300" dirty="0" err="1">
                <a:latin typeface="Consolas" panose="020B0609020204030204" pitchFamily="49" charset="0"/>
                <a:cs typeface="Consolas" panose="020B0609020204030204" pitchFamily="49" charset="0"/>
              </a:rPr>
              <a:t>myprogram</a:t>
            </a:r>
            <a:r>
              <a:rPr lang="en-US" sz="1300" dirty="0">
                <a:latin typeface="Consolas" panose="020B0609020204030204" pitchFamily="49" charset="0"/>
                <a:cs typeface="Consolas" panose="020B0609020204030204" pitchFamily="49" charset="0"/>
              </a:rPr>
              <a:t> &lt; </a:t>
            </a:r>
            <a:r>
              <a:rPr lang="en-US" sz="1300" dirty="0" err="1">
                <a:latin typeface="Consolas" panose="020B0609020204030204" pitchFamily="49" charset="0"/>
                <a:cs typeface="Consolas" panose="020B0609020204030204" pitchFamily="49" charset="0"/>
              </a:rPr>
              <a:t>file.input</a:t>
            </a:r>
            <a:r>
              <a:rPr lang="en-US" sz="1300" dirty="0">
                <a:latin typeface="Consolas" panose="020B0609020204030204" pitchFamily="49" charset="0"/>
                <a:cs typeface="Consolas" panose="020B0609020204030204" pitchFamily="49" charset="0"/>
              </a:rPr>
              <a:t> &gt; </a:t>
            </a:r>
            <a:r>
              <a:rPr lang="en-US" sz="1300" dirty="0" err="1">
                <a:latin typeface="Consolas" panose="020B0609020204030204" pitchFamily="49" charset="0"/>
                <a:cs typeface="Consolas" panose="020B0609020204030204" pitchFamily="49" charset="0"/>
              </a:rPr>
              <a:t>file.output</a:t>
            </a:r>
            <a:endParaRPr lang="en-US" sz="1300" dirty="0">
              <a:latin typeface="Consolas" panose="020B0609020204030204" pitchFamily="49" charset="0"/>
              <a:cs typeface="Consolas" panose="020B0609020204030204" pitchFamily="49" charset="0"/>
            </a:endParaRPr>
          </a:p>
          <a:p>
            <a:pPr marL="0" indent="0">
              <a:buNone/>
            </a:pPr>
            <a:endParaRPr lang="en-US" sz="200" dirty="0">
              <a:latin typeface="Consolas" panose="020B0609020204030204" pitchFamily="49" charset="0"/>
              <a:cs typeface="Consolas" panose="020B0609020204030204" pitchFamily="49" charset="0"/>
            </a:endParaRPr>
          </a:p>
          <a:p>
            <a:pPr marL="0" indent="0">
              <a:buNone/>
            </a:pPr>
            <a:r>
              <a:rPr lang="en-US" sz="1300" dirty="0">
                <a:solidFill>
                  <a:srgbClr val="00B050"/>
                </a:solidFill>
                <a:latin typeface="Consolas" panose="020B0609020204030204" pitchFamily="49" charset="0"/>
                <a:cs typeface="Consolas" panose="020B0609020204030204" pitchFamily="49" charset="0"/>
              </a:rPr>
              <a:t>#Move files out of working directory and clean up</a:t>
            </a:r>
          </a:p>
          <a:p>
            <a:pPr marL="0" indent="0">
              <a:buNone/>
            </a:pPr>
            <a:r>
              <a:rPr lang="en-US" sz="1300" dirty="0">
                <a:latin typeface="Consolas" panose="020B0609020204030204" pitchFamily="49" charset="0"/>
                <a:cs typeface="Consolas" panose="020B0609020204030204" pitchFamily="49" charset="0"/>
              </a:rPr>
              <a:t>cp </a:t>
            </a:r>
            <a:r>
              <a:rPr lang="en-US" sz="1300" dirty="0" err="1">
                <a:latin typeface="Consolas" panose="020B0609020204030204" pitchFamily="49" charset="0"/>
                <a:cs typeface="Consolas" panose="020B0609020204030204" pitchFamily="49" charset="0"/>
              </a:rPr>
              <a:t>file.output</a:t>
            </a:r>
            <a:r>
              <a:rPr lang="en-US" sz="1300" dirty="0">
                <a:latin typeface="Consolas" panose="020B0609020204030204" pitchFamily="49" charset="0"/>
                <a:cs typeface="Consolas" panose="020B0609020204030204" pitchFamily="49" charset="0"/>
              </a:rPr>
              <a:t> $HOME/.</a:t>
            </a:r>
          </a:p>
          <a:p>
            <a:pPr marL="0" indent="0">
              <a:buNone/>
            </a:pPr>
            <a:r>
              <a:rPr lang="en-US" sz="1300" dirty="0">
                <a:latin typeface="Consolas" panose="020B0609020204030204" pitchFamily="49" charset="0"/>
                <a:cs typeface="Consolas" panose="020B0609020204030204" pitchFamily="49" charset="0"/>
              </a:rPr>
              <a:t>cd $HOME</a:t>
            </a:r>
          </a:p>
          <a:p>
            <a:pPr marL="0" indent="0">
              <a:buNone/>
            </a:pPr>
            <a:r>
              <a:rPr lang="en-US" sz="1300" dirty="0" err="1">
                <a:latin typeface="Consolas" panose="020B0609020204030204" pitchFamily="49" charset="0"/>
                <a:cs typeface="Consolas" panose="020B0609020204030204" pitchFamily="49" charset="0"/>
              </a:rPr>
              <a:t>rm</a:t>
            </a: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rf</a:t>
            </a:r>
            <a:r>
              <a:rPr lang="en-US" sz="1300" dirty="0">
                <a:latin typeface="Consolas" panose="020B0609020204030204" pitchFamily="49" charset="0"/>
                <a:cs typeface="Consolas" panose="020B0609020204030204" pitchFamily="49" charset="0"/>
              </a:rPr>
              <a:t> $SCRDIR</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300" kern="0" dirty="0">
                <a:solidFill>
                  <a:srgbClr val="0070C0"/>
                </a:solidFill>
                <a:latin typeface="Consolas" panose="020B0609020204030204" pitchFamily="49" charset="0"/>
                <a:cs typeface="Consolas" panose="020B0609020204030204" pitchFamily="49" charset="0"/>
              </a:rPr>
              <a:t>#!/bin/</a:t>
            </a:r>
            <a:r>
              <a:rPr lang="en-US" sz="1300" kern="0" dirty="0" err="1">
                <a:solidFill>
                  <a:srgbClr val="0070C0"/>
                </a:solidFill>
                <a:latin typeface="Consolas" panose="020B0609020204030204" pitchFamily="49" charset="0"/>
                <a:cs typeface="Consolas" panose="020B0609020204030204" pitchFamily="49" charset="0"/>
              </a:rPr>
              <a:t>tcsh</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--partition=</a:t>
            </a:r>
            <a:r>
              <a:rPr lang="en-US" sz="1300" kern="0" dirty="0" err="1">
                <a:solidFill>
                  <a:srgbClr val="0070C0"/>
                </a:solidFill>
                <a:latin typeface="Consolas" panose="020B0609020204030204" pitchFamily="49" charset="0"/>
                <a:cs typeface="Consolas" panose="020B0609020204030204" pitchFamily="49" charset="0"/>
              </a:rPr>
              <a:t>kingspeak</a:t>
            </a:r>
            <a:r>
              <a:rPr lang="en-US" sz="1300" kern="0" dirty="0">
                <a:solidFill>
                  <a:srgbClr val="0070C0"/>
                </a:solidFill>
                <a:latin typeface="Consolas" panose="020B0609020204030204" pitchFamily="49" charset="0"/>
                <a:cs typeface="Consolas" panose="020B0609020204030204" pitchFamily="49" charset="0"/>
              </a:rPr>
              <a:t>-shared-guest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t>
            </a:r>
            <a:r>
              <a:rPr lang="en-US" sz="1300" kern="0" dirty="0" err="1">
                <a:solidFill>
                  <a:srgbClr val="0070C0"/>
                </a:solidFill>
                <a:latin typeface="Consolas" panose="020B0609020204030204" pitchFamily="49" charset="0"/>
                <a:cs typeface="Consolas" panose="020B0609020204030204" pitchFamily="49" charset="0"/>
              </a:rPr>
              <a:t>ntasks</a:t>
            </a:r>
            <a:r>
              <a:rPr lang="en-US" sz="13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-o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j.out</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-e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j.err</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3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300" kern="0" dirty="0" err="1">
                <a:latin typeface="Consolas" panose="020B0609020204030204" pitchFamily="49" charset="0"/>
                <a:cs typeface="Consolas" panose="020B0609020204030204" pitchFamily="49" charset="0"/>
              </a:rPr>
              <a:t>mkdir</a:t>
            </a:r>
            <a:r>
              <a:rPr lang="en-US" sz="1300" kern="0" dirty="0">
                <a:latin typeface="Consolas" panose="020B0609020204030204" pitchFamily="49" charset="0"/>
                <a:cs typeface="Consolas" panose="020B0609020204030204" pitchFamily="49" charset="0"/>
              </a:rPr>
              <a:t> -p $SCRDIR</a:t>
            </a:r>
          </a:p>
          <a:p>
            <a:pPr marL="0" indent="0">
              <a:buFontTx/>
              <a:buNone/>
            </a:pPr>
            <a:endParaRPr lang="en-US" sz="200" kern="0" dirty="0">
              <a:latin typeface="Consolas" panose="020B0609020204030204" pitchFamily="49" charset="0"/>
              <a:cs typeface="Consolas" panose="020B0609020204030204" pitchFamily="49" charset="0"/>
            </a:endParaRP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300" kern="0" dirty="0">
                <a:latin typeface="Consolas" panose="020B0609020204030204" pitchFamily="49" charset="0"/>
                <a:cs typeface="Consolas" panose="020B0609020204030204" pitchFamily="49" charset="0"/>
              </a:rPr>
              <a:t>cp </a:t>
            </a:r>
            <a:r>
              <a:rPr lang="en-US" sz="1300" kern="0" dirty="0" err="1">
                <a:latin typeface="Consolas" panose="020B0609020204030204" pitchFamily="49" charset="0"/>
                <a:cs typeface="Consolas" panose="020B0609020204030204" pitchFamily="49" charset="0"/>
              </a:rPr>
              <a:t>file.input</a:t>
            </a:r>
            <a:r>
              <a:rPr lang="en-US" sz="1300" kern="0" dirty="0">
                <a:latin typeface="Consolas" panose="020B0609020204030204" pitchFamily="49" charset="0"/>
                <a:cs typeface="Consolas" panose="020B0609020204030204" pitchFamily="49" charset="0"/>
              </a:rPr>
              <a:t> $SCRDIR/.</a:t>
            </a:r>
          </a:p>
          <a:p>
            <a:pPr marL="0" indent="0">
              <a:buFontTx/>
              <a:buNone/>
            </a:pPr>
            <a:r>
              <a:rPr lang="en-US" sz="1300" kern="0" dirty="0">
                <a:latin typeface="Consolas" panose="020B0609020204030204" pitchFamily="49" charset="0"/>
                <a:cs typeface="Consolas" panose="020B0609020204030204" pitchFamily="49" charset="0"/>
              </a:rPr>
              <a:t>cd $SCRDIR</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200" kern="0" dirty="0">
              <a:latin typeface="Consolas" panose="020B0609020204030204" pitchFamily="49" charset="0"/>
              <a:cs typeface="Consolas" panose="020B0609020204030204" pitchFamily="49" charset="0"/>
            </a:endParaRP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300" kern="0" dirty="0">
                <a:latin typeface="Consolas" panose="020B0609020204030204" pitchFamily="49" charset="0"/>
                <a:cs typeface="Consolas" panose="020B0609020204030204" pitchFamily="49" charset="0"/>
              </a:rPr>
              <a:t>module load &lt;some-module&gt;</a:t>
            </a:r>
          </a:p>
          <a:p>
            <a:pPr marL="0" indent="0">
              <a:buFontTx/>
              <a:buNone/>
            </a:pPr>
            <a:endParaRPr lang="en-US" sz="200" kern="0" dirty="0">
              <a:latin typeface="Consolas" panose="020B0609020204030204" pitchFamily="49" charset="0"/>
              <a:cs typeface="Consolas" panose="020B0609020204030204" pitchFamily="49" charset="0"/>
            </a:endParaRP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300" kern="0" dirty="0" err="1">
                <a:latin typeface="Consolas" panose="020B0609020204030204" pitchFamily="49" charset="0"/>
                <a:cs typeface="Consolas" panose="020B0609020204030204" pitchFamily="49" charset="0"/>
              </a:rPr>
              <a:t>myprogram</a:t>
            </a:r>
            <a:r>
              <a:rPr lang="en-US" sz="1300" kern="0" dirty="0">
                <a:latin typeface="Consolas" panose="020B0609020204030204" pitchFamily="49" charset="0"/>
                <a:cs typeface="Consolas" panose="020B0609020204030204" pitchFamily="49" charset="0"/>
              </a:rPr>
              <a:t> &lt; </a:t>
            </a:r>
            <a:r>
              <a:rPr lang="en-US" sz="1300" kern="0" dirty="0" err="1">
                <a:latin typeface="Consolas" panose="020B0609020204030204" pitchFamily="49" charset="0"/>
                <a:cs typeface="Consolas" panose="020B0609020204030204" pitchFamily="49" charset="0"/>
              </a:rPr>
              <a:t>file.input</a:t>
            </a:r>
            <a:r>
              <a:rPr lang="en-US" sz="1300" kern="0" dirty="0">
                <a:latin typeface="Consolas" panose="020B0609020204030204" pitchFamily="49" charset="0"/>
                <a:cs typeface="Consolas" panose="020B0609020204030204" pitchFamily="49" charset="0"/>
              </a:rPr>
              <a:t> &gt; </a:t>
            </a:r>
            <a:r>
              <a:rPr lang="en-US" sz="1300" kern="0" dirty="0" err="1">
                <a:latin typeface="Consolas" panose="020B0609020204030204" pitchFamily="49" charset="0"/>
                <a:cs typeface="Consolas" panose="020B0609020204030204" pitchFamily="49" charset="0"/>
              </a:rPr>
              <a:t>file.output</a:t>
            </a:r>
            <a:endParaRPr lang="en-US" sz="1300" kern="0" dirty="0">
              <a:latin typeface="Consolas" panose="020B0609020204030204" pitchFamily="49" charset="0"/>
              <a:cs typeface="Consolas" panose="020B0609020204030204" pitchFamily="49" charset="0"/>
            </a:endParaRP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#Move files out of working directory and clean up</a:t>
            </a:r>
            <a:endParaRPr lang="en-US" sz="1300" kern="0" dirty="0">
              <a:latin typeface="Consolas" panose="020B0609020204030204" pitchFamily="49" charset="0"/>
              <a:cs typeface="Consolas" panose="020B0609020204030204" pitchFamily="49" charset="0"/>
            </a:endParaRPr>
          </a:p>
          <a:p>
            <a:pPr marL="0" indent="0">
              <a:buFontTx/>
              <a:buNone/>
            </a:pPr>
            <a:r>
              <a:rPr lang="en-US" sz="1300" kern="0" dirty="0">
                <a:latin typeface="Consolas" panose="020B0609020204030204" pitchFamily="49" charset="0"/>
                <a:cs typeface="Consolas" panose="020B0609020204030204" pitchFamily="49" charset="0"/>
              </a:rPr>
              <a:t>cp </a:t>
            </a:r>
            <a:r>
              <a:rPr lang="en-US" sz="1300" kern="0" dirty="0" err="1">
                <a:latin typeface="Consolas" panose="020B0609020204030204" pitchFamily="49" charset="0"/>
                <a:cs typeface="Consolas" panose="020B0609020204030204" pitchFamily="49" charset="0"/>
              </a:rPr>
              <a:t>file.output</a:t>
            </a:r>
            <a:r>
              <a:rPr lang="en-US" sz="1300" kern="0" dirty="0">
                <a:latin typeface="Consolas" panose="020B0609020204030204" pitchFamily="49" charset="0"/>
                <a:cs typeface="Consolas" panose="020B0609020204030204" pitchFamily="49" charset="0"/>
              </a:rPr>
              <a:t> $HOME/.</a:t>
            </a:r>
          </a:p>
          <a:p>
            <a:pPr marL="0" indent="0">
              <a:buFontTx/>
              <a:buNone/>
            </a:pPr>
            <a:r>
              <a:rPr lang="en-US" sz="1300" kern="0" dirty="0">
                <a:latin typeface="Consolas" panose="020B0609020204030204" pitchFamily="49" charset="0"/>
                <a:cs typeface="Consolas" panose="020B0609020204030204" pitchFamily="49" charset="0"/>
              </a:rPr>
              <a:t>cd $HOME</a:t>
            </a:r>
          </a:p>
          <a:p>
            <a:pPr marL="0" indent="0">
              <a:buFontTx/>
              <a:buNone/>
            </a:pPr>
            <a:r>
              <a:rPr lang="en-US" sz="1300" kern="0" dirty="0">
                <a:latin typeface="Consolas" panose="020B0609020204030204" pitchFamily="49" charset="0"/>
                <a:cs typeface="Consolas" panose="020B0609020204030204" pitchFamily="49" charset="0"/>
              </a:rPr>
              <a:t>rm -rf $SCRDIR</a:t>
            </a:r>
          </a:p>
        </p:txBody>
      </p:sp>
    </p:spTree>
    <p:extLst>
      <p:ext uri="{BB962C8B-B14F-4D97-AF65-F5344CB8AC3E}">
        <p14:creationId xmlns:p14="http://schemas.microsoft.com/office/powerpoint/2010/main" val="14184724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300" dirty="0">
                <a:solidFill>
                  <a:srgbClr val="0070C0"/>
                </a:solidFill>
                <a:latin typeface="Consolas" panose="020B0609020204030204" pitchFamily="49" charset="0"/>
                <a:cs typeface="Consolas" panose="020B0609020204030204" pitchFamily="49" charset="0"/>
              </a:rPr>
              <a:t>#!/bin/bash</a:t>
            </a:r>
          </a:p>
          <a:p>
            <a:pPr marL="0" indent="0">
              <a:buNone/>
            </a:pPr>
            <a:r>
              <a:rPr lang="en-US" sz="13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--partition=</a:t>
            </a:r>
            <a:r>
              <a:rPr lang="en-US" sz="1300" dirty="0" err="1">
                <a:solidFill>
                  <a:srgbClr val="0070C0"/>
                </a:solidFill>
                <a:latin typeface="Consolas" panose="020B0609020204030204" pitchFamily="49" charset="0"/>
                <a:cs typeface="Consolas" panose="020B0609020204030204" pitchFamily="49" charset="0"/>
              </a:rPr>
              <a:t>kingspeak</a:t>
            </a:r>
            <a:r>
              <a:rPr lang="en-US" sz="1300" dirty="0">
                <a:solidFill>
                  <a:srgbClr val="0070C0"/>
                </a:solidFill>
                <a:latin typeface="Consolas" panose="020B0609020204030204" pitchFamily="49" charset="0"/>
                <a:cs typeface="Consolas" panose="020B0609020204030204" pitchFamily="49" charset="0"/>
              </a:rPr>
              <a:t>-shared-guest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3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300" dirty="0">
                <a:solidFill>
                  <a:srgbClr val="0070C0"/>
                </a:solidFill>
                <a:latin typeface="Consolas" panose="020B0609020204030204" pitchFamily="49" charset="0"/>
                <a:cs typeface="Consolas" panose="020B0609020204030204" pitchFamily="49" charset="0"/>
              </a:rPr>
              <a:t>#SBATCH --</a:t>
            </a:r>
            <a:r>
              <a:rPr lang="en-US" sz="1300" dirty="0" err="1">
                <a:solidFill>
                  <a:srgbClr val="0070C0"/>
                </a:solidFill>
                <a:latin typeface="Consolas" panose="020B0609020204030204" pitchFamily="49" charset="0"/>
                <a:cs typeface="Consolas" panose="020B0609020204030204" pitchFamily="49" charset="0"/>
              </a:rPr>
              <a:t>ntasks</a:t>
            </a:r>
            <a:r>
              <a:rPr lang="en-US" sz="1300" dirty="0">
                <a:solidFill>
                  <a:srgbClr val="0070C0"/>
                </a:solidFill>
                <a:latin typeface="Consolas" panose="020B0609020204030204" pitchFamily="49" charset="0"/>
                <a:cs typeface="Consolas" panose="020B0609020204030204" pitchFamily="49" charset="0"/>
              </a:rPr>
              <a:t>=8</a:t>
            </a:r>
          </a:p>
          <a:p>
            <a:pPr marL="0" indent="0">
              <a:buNone/>
            </a:pPr>
            <a:r>
              <a:rPr lang="en-US" sz="13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300" dirty="0">
                <a:solidFill>
                  <a:srgbClr val="0070C0"/>
                </a:solidFill>
                <a:latin typeface="Consolas" panose="020B0609020204030204" pitchFamily="49" charset="0"/>
                <a:cs typeface="Consolas" panose="020B0609020204030204" pitchFamily="49" charset="0"/>
              </a:rPr>
              <a:t>#SBATCH -o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j.out</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-e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j.err</a:t>
            </a:r>
            <a:r>
              <a:rPr lang="en-US" sz="1300" dirty="0">
                <a:solidFill>
                  <a:srgbClr val="0070C0"/>
                </a:solidFill>
                <a:latin typeface="Consolas" panose="020B0609020204030204" pitchFamily="49" charset="0"/>
                <a:cs typeface="Consolas" panose="020B0609020204030204" pitchFamily="49" charset="0"/>
              </a:rPr>
              <a:t>-%N</a:t>
            </a:r>
          </a:p>
          <a:p>
            <a:pPr marL="0" indent="0">
              <a:buNone/>
            </a:pPr>
            <a:endParaRPr lang="en-US" sz="2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300" kern="0" dirty="0">
                <a:solidFill>
                  <a:srgbClr val="0070C0"/>
                </a:solidFill>
                <a:latin typeface="Consolas" panose="020B0609020204030204" pitchFamily="49" charset="0"/>
                <a:cs typeface="Consolas" panose="020B0609020204030204" pitchFamily="49" charset="0"/>
              </a:rPr>
              <a:t>#!/bin/</a:t>
            </a:r>
            <a:r>
              <a:rPr lang="en-US" sz="1300" kern="0" dirty="0" err="1">
                <a:solidFill>
                  <a:srgbClr val="0070C0"/>
                </a:solidFill>
                <a:latin typeface="Consolas" panose="020B0609020204030204" pitchFamily="49" charset="0"/>
                <a:cs typeface="Consolas" panose="020B0609020204030204" pitchFamily="49" charset="0"/>
              </a:rPr>
              <a:t>tcsh</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--partition=</a:t>
            </a:r>
            <a:r>
              <a:rPr lang="en-US" sz="1300" kern="0" dirty="0" err="1">
                <a:solidFill>
                  <a:srgbClr val="0070C0"/>
                </a:solidFill>
                <a:latin typeface="Consolas" panose="020B0609020204030204" pitchFamily="49" charset="0"/>
                <a:cs typeface="Consolas" panose="020B0609020204030204" pitchFamily="49" charset="0"/>
              </a:rPr>
              <a:t>kingspeak</a:t>
            </a:r>
            <a:r>
              <a:rPr lang="en-US" sz="1300" kern="0" dirty="0">
                <a:solidFill>
                  <a:srgbClr val="0070C0"/>
                </a:solidFill>
                <a:latin typeface="Consolas" panose="020B0609020204030204" pitchFamily="49" charset="0"/>
                <a:cs typeface="Consolas" panose="020B0609020204030204" pitchFamily="49" charset="0"/>
              </a:rPr>
              <a:t>-shared-guest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t>
            </a:r>
            <a:r>
              <a:rPr lang="en-US" sz="1300" kern="0" dirty="0" err="1">
                <a:solidFill>
                  <a:srgbClr val="0070C0"/>
                </a:solidFill>
                <a:latin typeface="Consolas" panose="020B0609020204030204" pitchFamily="49" charset="0"/>
                <a:cs typeface="Consolas" panose="020B0609020204030204" pitchFamily="49" charset="0"/>
              </a:rPr>
              <a:t>ntasks</a:t>
            </a:r>
            <a:r>
              <a:rPr lang="en-US" sz="13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-o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j.out</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-e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j.err</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2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Lst>
          </p:cNvPr>
          <p:cNvSpPr/>
          <p:nvPr/>
        </p:nvSpPr>
        <p:spPr bwMode="auto">
          <a:xfrm>
            <a:off x="105425" y="1295400"/>
            <a:ext cx="4038600" cy="5334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Lst>
          </p:cNvPr>
          <p:cNvSpPr/>
          <p:nvPr/>
        </p:nvSpPr>
        <p:spPr bwMode="auto">
          <a:xfrm>
            <a:off x="4622163" y="1295400"/>
            <a:ext cx="4038600" cy="5334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347033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Preparing a </a:t>
            </a:r>
            <a:r>
              <a:rPr lang="en-US" sz="4000" b="1" dirty="0" err="1">
                <a:solidFill>
                  <a:srgbClr val="990000"/>
                </a:solidFill>
                <a:latin typeface="+mn-lt"/>
              </a:rPr>
              <a:t>Slurm</a:t>
            </a:r>
            <a:r>
              <a:rPr lang="en-US" sz="4000" b="1" dirty="0">
                <a:solidFill>
                  <a:srgbClr val="990000"/>
                </a:solidFill>
                <a:latin typeface="+mn-lt"/>
              </a:rPr>
              <a:t> Job</a:t>
            </a:r>
          </a:p>
        </p:txBody>
      </p:sp>
      <p:sp>
        <p:nvSpPr>
          <p:cNvPr id="18435" name="Rectangle 3"/>
          <p:cNvSpPr>
            <a:spLocks noGrp="1" noChangeArrowheads="1"/>
          </p:cNvSpPr>
          <p:nvPr>
            <p:ph idx="1"/>
          </p:nvPr>
        </p:nvSpPr>
        <p:spPr>
          <a:xfrm>
            <a:off x="0" y="1828800"/>
            <a:ext cx="9144000" cy="4572000"/>
          </a:xfrm>
        </p:spPr>
        <p:txBody>
          <a:bodyPr/>
          <a:lstStyle/>
          <a:p>
            <a:r>
              <a:rPr lang="en-US" sz="2000" dirty="0"/>
              <a:t>To run a job on CHPC, you need to specify a </a:t>
            </a:r>
            <a:r>
              <a:rPr lang="en-US" sz="2000" b="1" dirty="0"/>
              <a:t>Partition</a:t>
            </a:r>
            <a:r>
              <a:rPr lang="en-US" sz="2000" dirty="0"/>
              <a:t> and </a:t>
            </a:r>
            <a:r>
              <a:rPr lang="en-US" sz="2000" b="1" dirty="0"/>
              <a:t>Account</a:t>
            </a:r>
            <a:r>
              <a:rPr lang="en-US" sz="2000" dirty="0"/>
              <a:t> pair</a:t>
            </a:r>
            <a:r>
              <a:rPr lang="en-US" sz="2000" b="1" dirty="0"/>
              <a:t>. </a:t>
            </a:r>
            <a:endParaRPr lang="en-US" sz="1600" b="1" dirty="0"/>
          </a:p>
          <a:p>
            <a:pPr lvl="1"/>
            <a:r>
              <a:rPr lang="en-US" sz="1600" dirty="0"/>
              <a:t>Commands to check valid pairs: </a:t>
            </a:r>
          </a:p>
          <a:p>
            <a:pPr marL="457200" lvl="1" indent="0" algn="ctr">
              <a:buNone/>
            </a:pPr>
            <a:r>
              <a:rPr lang="en-US" sz="1600" b="1" dirty="0" err="1"/>
              <a:t>mysinfo</a:t>
            </a:r>
            <a:r>
              <a:rPr lang="en-US" sz="1600" b="1" dirty="0"/>
              <a:t>, </a:t>
            </a:r>
            <a:r>
              <a:rPr lang="en-US" sz="1600" b="1" dirty="0" err="1"/>
              <a:t>mysqueue</a:t>
            </a:r>
            <a:r>
              <a:rPr lang="en-US" sz="1600" b="1" dirty="0"/>
              <a:t>,</a:t>
            </a:r>
          </a:p>
          <a:p>
            <a:pPr marL="457200" lvl="1" indent="0" algn="ctr">
              <a:buNone/>
            </a:pPr>
            <a:r>
              <a:rPr lang="en-US" sz="1600" b="1" dirty="0"/>
              <a:t> </a:t>
            </a:r>
            <a:r>
              <a:rPr lang="en-US" sz="1600" b="1" dirty="0" err="1"/>
              <a:t>myallocation</a:t>
            </a:r>
            <a:r>
              <a:rPr lang="en-US" sz="1600" b="1" dirty="0"/>
              <a:t> </a:t>
            </a:r>
            <a:r>
              <a:rPr lang="en-US" sz="1600" b="1" dirty="0">
                <a:solidFill>
                  <a:srgbClr val="C00000"/>
                </a:solidFill>
              </a:rPr>
              <a:t>(Method 3; gives info on all clusters; runs fast!)</a:t>
            </a:r>
          </a:p>
          <a:p>
            <a:pPr marL="0" indent="0">
              <a:buNone/>
            </a:pPr>
            <a:endParaRPr lang="en-US" sz="2000" b="1" dirty="0"/>
          </a:p>
        </p:txBody>
      </p:sp>
    </p:spTree>
    <p:extLst>
      <p:ext uri="{BB962C8B-B14F-4D97-AF65-F5344CB8AC3E}">
        <p14:creationId xmlns:p14="http://schemas.microsoft.com/office/powerpoint/2010/main" val="4057822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Preparing a </a:t>
            </a:r>
            <a:r>
              <a:rPr lang="en-US" sz="3800" b="1" dirty="0" err="1">
                <a:solidFill>
                  <a:srgbClr val="990000"/>
                </a:solidFill>
                <a:latin typeface="Arial (Body)"/>
              </a:rPr>
              <a:t>Slurm</a:t>
            </a:r>
            <a:r>
              <a:rPr lang="en-US" sz="3800" b="1" dirty="0">
                <a:solidFill>
                  <a:srgbClr val="990000"/>
                </a:solidFill>
                <a:latin typeface="Arial (Body)"/>
              </a:rPr>
              <a:t> Job</a:t>
            </a:r>
            <a:endParaRPr lang="en-US" sz="4000" b="1" dirty="0">
              <a:solidFill>
                <a:srgbClr val="990000"/>
              </a:solidFill>
              <a:latin typeface="+mn-lt"/>
            </a:endParaRPr>
          </a:p>
        </p:txBody>
      </p:sp>
      <p:sp>
        <p:nvSpPr>
          <p:cNvPr id="20483" name="Content Placeholder 2"/>
          <p:cNvSpPr>
            <a:spLocks noGrp="1"/>
          </p:cNvSpPr>
          <p:nvPr>
            <p:ph idx="1"/>
          </p:nvPr>
        </p:nvSpPr>
        <p:spPr>
          <a:xfrm>
            <a:off x="76200" y="2057400"/>
            <a:ext cx="2667000" cy="609600"/>
          </a:xfrm>
        </p:spPr>
        <p:txBody>
          <a:bodyPr/>
          <a:lstStyle/>
          <a:p>
            <a:pPr>
              <a:lnSpc>
                <a:spcPct val="150000"/>
              </a:lnSpc>
            </a:pPr>
            <a:r>
              <a:rPr lang="en-US" sz="2400" dirty="0" err="1">
                <a:solidFill>
                  <a:schemeClr val="tx1"/>
                </a:solidFill>
                <a:latin typeface="Consolas" panose="020B0609020204030204" pitchFamily="49" charset="0"/>
                <a:cs typeface="Consolas" panose="020B0609020204030204" pitchFamily="49" charset="0"/>
              </a:rPr>
              <a:t>myallocation</a:t>
            </a:r>
            <a:endParaRPr lang="en-US" sz="2400" dirty="0">
              <a:solidFill>
                <a:schemeClr val="tx1"/>
              </a:solidFill>
              <a:latin typeface="Consolas" panose="020B0609020204030204" pitchFamily="49" charset="0"/>
              <a:cs typeface="Consolas" panose="020B0609020204030204" pitchFamily="49" charset="0"/>
            </a:endParaRPr>
          </a:p>
          <a:p>
            <a:pPr marL="0" indent="0">
              <a:buNone/>
            </a:pPr>
            <a:endParaRPr lang="en-US" sz="1400" dirty="0"/>
          </a:p>
          <a:p>
            <a:pPr marL="0" indent="0">
              <a:buNone/>
            </a:pPr>
            <a:endParaRPr lang="en-US" sz="2400" dirty="0"/>
          </a:p>
        </p:txBody>
      </p:sp>
      <p:pic>
        <p:nvPicPr>
          <p:cNvPr id="6" name="Picture 2">
            <a:extLst>
              <a:ext uri="{FF2B5EF4-FFF2-40B4-BE49-F238E27FC236}">
                <a16:creationId xmlns:a16="http://schemas.microsoft.com/office/drawing/2014/main" id="{2BA75D70-752A-7F7E-C959-F02CDD8E4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572000"/>
            <a:ext cx="2617641" cy="179916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Elbow Connector 6">
            <a:extLst>
              <a:ext uri="{FF2B5EF4-FFF2-40B4-BE49-F238E27FC236}">
                <a16:creationId xmlns:a16="http://schemas.microsoft.com/office/drawing/2014/main" id="{42602556-19CA-B849-91BD-6C38D0ED0967}"/>
              </a:ext>
            </a:extLst>
          </p:cNvPr>
          <p:cNvCxnSpPr>
            <a:cxnSpLocks/>
          </p:cNvCxnSpPr>
          <p:nvPr/>
        </p:nvCxnSpPr>
        <p:spPr bwMode="auto">
          <a:xfrm rot="5400000" flipH="1" flipV="1">
            <a:off x="7035756" y="4882386"/>
            <a:ext cx="645715" cy="481880"/>
          </a:xfrm>
          <a:prstGeom prst="bentConnector3">
            <a:avLst/>
          </a:prstGeom>
          <a:solidFill>
            <a:schemeClr val="accent1"/>
          </a:solidFill>
          <a:ln w="38100" cap="flat" cmpd="sng" algn="ctr">
            <a:solidFill>
              <a:srgbClr val="C00000"/>
            </a:solidFill>
            <a:prstDash val="solid"/>
            <a:round/>
            <a:headEnd type="none" w="med" len="med"/>
            <a:tailEnd type="triangle"/>
          </a:ln>
          <a:effectLst/>
        </p:spPr>
      </p:cxnSp>
      <p:pic>
        <p:nvPicPr>
          <p:cNvPr id="8" name="Picture 2" descr="Slurm Workload Manager - Wikipedia">
            <a:extLst>
              <a:ext uri="{FF2B5EF4-FFF2-40B4-BE49-F238E27FC236}">
                <a16:creationId xmlns:a16="http://schemas.microsoft.com/office/drawing/2014/main" id="{B2AD2D22-7D47-B045-49D9-E729C2262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1086" y="4766601"/>
            <a:ext cx="423449" cy="38748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DC47DA71-496F-F8C8-15EA-E4A46D87E6E4}"/>
              </a:ext>
            </a:extLst>
          </p:cNvPr>
          <p:cNvCxnSpPr>
            <a:cxnSpLocks/>
          </p:cNvCxnSpPr>
          <p:nvPr/>
        </p:nvCxnSpPr>
        <p:spPr bwMode="auto">
          <a:xfrm flipH="1">
            <a:off x="2590800" y="2438400"/>
            <a:ext cx="1752600" cy="0"/>
          </a:xfrm>
          <a:prstGeom prst="straightConnector1">
            <a:avLst/>
          </a:prstGeom>
          <a:solidFill>
            <a:schemeClr val="accent1"/>
          </a:solidFill>
          <a:ln w="28575" cap="flat" cmpd="sng" algn="ctr">
            <a:solidFill>
              <a:srgbClr val="C00000"/>
            </a:solidFill>
            <a:prstDash val="solid"/>
            <a:round/>
            <a:headEnd type="none" w="med" len="med"/>
            <a:tailEnd type="triangle"/>
          </a:ln>
          <a:effectLst/>
        </p:spPr>
      </p:cxnSp>
      <p:sp>
        <p:nvSpPr>
          <p:cNvPr id="5" name="TextBox 4">
            <a:extLst>
              <a:ext uri="{FF2B5EF4-FFF2-40B4-BE49-F238E27FC236}">
                <a16:creationId xmlns:a16="http://schemas.microsoft.com/office/drawing/2014/main" id="{0B8C07F6-0A71-F064-7D5C-B1592F07AB53}"/>
              </a:ext>
            </a:extLst>
          </p:cNvPr>
          <p:cNvSpPr txBox="1"/>
          <p:nvPr/>
        </p:nvSpPr>
        <p:spPr>
          <a:xfrm>
            <a:off x="4419600" y="2036003"/>
            <a:ext cx="4038600" cy="1200329"/>
          </a:xfrm>
          <a:prstGeom prst="rect">
            <a:avLst/>
          </a:prstGeom>
          <a:noFill/>
        </p:spPr>
        <p:txBody>
          <a:bodyPr wrap="square" rtlCol="0">
            <a:spAutoFit/>
          </a:bodyPr>
          <a:lstStyle/>
          <a:p>
            <a:r>
              <a:rPr lang="en-US" dirty="0">
                <a:latin typeface="+mn-lt"/>
              </a:rPr>
              <a:t>Helpful command; shows what resources you have access to</a:t>
            </a:r>
          </a:p>
        </p:txBody>
      </p:sp>
      <p:pic>
        <p:nvPicPr>
          <p:cNvPr id="10" name="Picture 9" descr="A screen shot of a computer screen&#10;&#10;Description automatically generated">
            <a:extLst>
              <a:ext uri="{FF2B5EF4-FFF2-40B4-BE49-F238E27FC236}">
                <a16:creationId xmlns:a16="http://schemas.microsoft.com/office/drawing/2014/main" id="{43CF754E-C930-486B-D8CC-2B845D580F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428" y="3210930"/>
            <a:ext cx="8614813" cy="3316853"/>
          </a:xfrm>
          <a:prstGeom prst="rect">
            <a:avLst/>
          </a:prstGeom>
        </p:spPr>
      </p:pic>
      <p:cxnSp>
        <p:nvCxnSpPr>
          <p:cNvPr id="12" name="Straight Arrow Connector 11">
            <a:extLst>
              <a:ext uri="{FF2B5EF4-FFF2-40B4-BE49-F238E27FC236}">
                <a16:creationId xmlns:a16="http://schemas.microsoft.com/office/drawing/2014/main" id="{807143FA-8960-AF0E-6604-204E19FC47CA}"/>
              </a:ext>
            </a:extLst>
          </p:cNvPr>
          <p:cNvCxnSpPr/>
          <p:nvPr/>
        </p:nvCxnSpPr>
        <p:spPr bwMode="auto">
          <a:xfrm>
            <a:off x="1524000" y="2667000"/>
            <a:ext cx="0" cy="762000"/>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471514EF-6BED-7B56-708E-8AFC52257AD6}"/>
              </a:ext>
            </a:extLst>
          </p:cNvPr>
          <p:cNvCxnSpPr/>
          <p:nvPr/>
        </p:nvCxnSpPr>
        <p:spPr bwMode="auto">
          <a:xfrm>
            <a:off x="3276600" y="2636167"/>
            <a:ext cx="0" cy="762000"/>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C660C22B-9215-A54E-0859-AF7963253FFB}"/>
              </a:ext>
            </a:extLst>
          </p:cNvPr>
          <p:cNvCxnSpPr/>
          <p:nvPr/>
        </p:nvCxnSpPr>
        <p:spPr bwMode="auto">
          <a:xfrm>
            <a:off x="4572000" y="2636167"/>
            <a:ext cx="0" cy="762000"/>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4BB6C290-5970-B7F0-F803-5A5F68F48730}"/>
              </a:ext>
            </a:extLst>
          </p:cNvPr>
          <p:cNvCxnSpPr/>
          <p:nvPr/>
        </p:nvCxnSpPr>
        <p:spPr bwMode="auto">
          <a:xfrm>
            <a:off x="6019800" y="2636167"/>
            <a:ext cx="0" cy="762000"/>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sp>
        <p:nvSpPr>
          <p:cNvPr id="16" name="TextBox 15">
            <a:extLst>
              <a:ext uri="{FF2B5EF4-FFF2-40B4-BE49-F238E27FC236}">
                <a16:creationId xmlns:a16="http://schemas.microsoft.com/office/drawing/2014/main" id="{950056E4-1DA1-2A25-B99B-4EA5A98C3D2A}"/>
              </a:ext>
            </a:extLst>
          </p:cNvPr>
          <p:cNvSpPr txBox="1"/>
          <p:nvPr/>
        </p:nvSpPr>
        <p:spPr>
          <a:xfrm>
            <a:off x="403684" y="2297668"/>
            <a:ext cx="1749197" cy="369332"/>
          </a:xfrm>
          <a:prstGeom prst="rect">
            <a:avLst/>
          </a:prstGeom>
          <a:noFill/>
        </p:spPr>
        <p:txBody>
          <a:bodyPr wrap="none" rtlCol="0">
            <a:spAutoFit/>
          </a:bodyPr>
          <a:lstStyle/>
          <a:p>
            <a:r>
              <a:rPr lang="en-US" sz="1800" dirty="0">
                <a:solidFill>
                  <a:srgbClr val="C00000"/>
                </a:solidFill>
              </a:rPr>
              <a:t>Allocation state</a:t>
            </a:r>
          </a:p>
        </p:txBody>
      </p:sp>
      <p:sp>
        <p:nvSpPr>
          <p:cNvPr id="17" name="TextBox 16">
            <a:extLst>
              <a:ext uri="{FF2B5EF4-FFF2-40B4-BE49-F238E27FC236}">
                <a16:creationId xmlns:a16="http://schemas.microsoft.com/office/drawing/2014/main" id="{0040F210-F986-6031-9C7C-8E561A3213D3}"/>
              </a:ext>
            </a:extLst>
          </p:cNvPr>
          <p:cNvSpPr txBox="1"/>
          <p:nvPr/>
        </p:nvSpPr>
        <p:spPr>
          <a:xfrm>
            <a:off x="2834855" y="2310261"/>
            <a:ext cx="864339" cy="369332"/>
          </a:xfrm>
          <a:prstGeom prst="rect">
            <a:avLst/>
          </a:prstGeom>
          <a:noFill/>
        </p:spPr>
        <p:txBody>
          <a:bodyPr wrap="none" rtlCol="0">
            <a:spAutoFit/>
          </a:bodyPr>
          <a:lstStyle/>
          <a:p>
            <a:r>
              <a:rPr lang="en-US" sz="1800" dirty="0">
                <a:solidFill>
                  <a:srgbClr val="C00000"/>
                </a:solidFill>
              </a:rPr>
              <a:t>cluster</a:t>
            </a:r>
          </a:p>
        </p:txBody>
      </p:sp>
      <p:sp>
        <p:nvSpPr>
          <p:cNvPr id="18" name="TextBox 17">
            <a:extLst>
              <a:ext uri="{FF2B5EF4-FFF2-40B4-BE49-F238E27FC236}">
                <a16:creationId xmlns:a16="http://schemas.microsoft.com/office/drawing/2014/main" id="{426160C7-921C-19F9-843F-CEB92887102D}"/>
              </a:ext>
            </a:extLst>
          </p:cNvPr>
          <p:cNvSpPr txBox="1"/>
          <p:nvPr/>
        </p:nvSpPr>
        <p:spPr>
          <a:xfrm>
            <a:off x="4020966" y="2264833"/>
            <a:ext cx="992579" cy="369332"/>
          </a:xfrm>
          <a:prstGeom prst="rect">
            <a:avLst/>
          </a:prstGeom>
          <a:noFill/>
        </p:spPr>
        <p:txBody>
          <a:bodyPr wrap="none" rtlCol="0">
            <a:spAutoFit/>
          </a:bodyPr>
          <a:lstStyle/>
          <a:p>
            <a:r>
              <a:rPr lang="en-US" sz="1800" dirty="0">
                <a:solidFill>
                  <a:srgbClr val="C00000"/>
                </a:solidFill>
              </a:rPr>
              <a:t>account</a:t>
            </a:r>
          </a:p>
        </p:txBody>
      </p:sp>
      <p:sp>
        <p:nvSpPr>
          <p:cNvPr id="19" name="TextBox 18">
            <a:extLst>
              <a:ext uri="{FF2B5EF4-FFF2-40B4-BE49-F238E27FC236}">
                <a16:creationId xmlns:a16="http://schemas.microsoft.com/office/drawing/2014/main" id="{712D3B08-786E-1183-204F-ACE2E4835270}"/>
              </a:ext>
            </a:extLst>
          </p:cNvPr>
          <p:cNvSpPr txBox="1"/>
          <p:nvPr/>
        </p:nvSpPr>
        <p:spPr>
          <a:xfrm>
            <a:off x="5504610" y="2264833"/>
            <a:ext cx="1096775" cy="400110"/>
          </a:xfrm>
          <a:prstGeom prst="rect">
            <a:avLst/>
          </a:prstGeom>
          <a:noFill/>
        </p:spPr>
        <p:txBody>
          <a:bodyPr wrap="none" rtlCol="0">
            <a:spAutoFit/>
          </a:bodyPr>
          <a:lstStyle/>
          <a:p>
            <a:r>
              <a:rPr lang="en-US" sz="2000" dirty="0">
                <a:solidFill>
                  <a:srgbClr val="C00000"/>
                </a:solidFill>
              </a:rPr>
              <a:t>partition</a:t>
            </a:r>
          </a:p>
        </p:txBody>
      </p:sp>
      <p:sp>
        <p:nvSpPr>
          <p:cNvPr id="20" name="Rectangle 19">
            <a:extLst>
              <a:ext uri="{FF2B5EF4-FFF2-40B4-BE49-F238E27FC236}">
                <a16:creationId xmlns:a16="http://schemas.microsoft.com/office/drawing/2014/main" id="{44E6A9A4-076F-196F-80B2-4401408482D7}"/>
              </a:ext>
            </a:extLst>
          </p:cNvPr>
          <p:cNvSpPr/>
          <p:nvPr/>
        </p:nvSpPr>
        <p:spPr bwMode="auto">
          <a:xfrm>
            <a:off x="2834855" y="2310261"/>
            <a:ext cx="864339" cy="354682"/>
          </a:xfrm>
          <a:prstGeom prst="rect">
            <a:avLst/>
          </a:prstGeom>
          <a:noFill/>
          <a:ln w="3810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1" name="Rectangle 20">
            <a:extLst>
              <a:ext uri="{FF2B5EF4-FFF2-40B4-BE49-F238E27FC236}">
                <a16:creationId xmlns:a16="http://schemas.microsoft.com/office/drawing/2014/main" id="{772E757B-D97D-1AD8-9475-6621A3B5C4D8}"/>
              </a:ext>
            </a:extLst>
          </p:cNvPr>
          <p:cNvSpPr/>
          <p:nvPr/>
        </p:nvSpPr>
        <p:spPr bwMode="auto">
          <a:xfrm>
            <a:off x="4054054" y="2302210"/>
            <a:ext cx="975146" cy="354682"/>
          </a:xfrm>
          <a:prstGeom prst="rect">
            <a:avLst/>
          </a:prstGeom>
          <a:noFill/>
          <a:ln w="3810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2" name="Rectangle 21">
            <a:extLst>
              <a:ext uri="{FF2B5EF4-FFF2-40B4-BE49-F238E27FC236}">
                <a16:creationId xmlns:a16="http://schemas.microsoft.com/office/drawing/2014/main" id="{90BD8091-523D-4D83-A20A-3735E3610A2D}"/>
              </a:ext>
            </a:extLst>
          </p:cNvPr>
          <p:cNvSpPr/>
          <p:nvPr/>
        </p:nvSpPr>
        <p:spPr bwMode="auto">
          <a:xfrm>
            <a:off x="5527994" y="2302210"/>
            <a:ext cx="1044487" cy="354682"/>
          </a:xfrm>
          <a:prstGeom prst="rect">
            <a:avLst/>
          </a:prstGeom>
          <a:noFill/>
          <a:ln w="38100"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5850583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0483">
                                            <p:txEl>
                                              <p:pRg st="0" end="0"/>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20482"/>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1" nodeType="clickEffect">
                                  <p:stCondLst>
                                    <p:cond delay="0"/>
                                  </p:stCondLst>
                                  <p:childTnLst>
                                    <p:set>
                                      <p:cBhvr>
                                        <p:cTn id="55"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20482"/>
                  </p:tgtEl>
                </p:cond>
              </p:nextCondLst>
            </p:seq>
          </p:childTnLst>
        </p:cTn>
      </p:par>
    </p:tnLst>
    <p:bldLst>
      <p:bldP spid="20483" grpId="0" build="p"/>
      <p:bldP spid="5" grpId="0"/>
      <p:bldP spid="5" grpId="1"/>
      <p:bldP spid="16" grpId="0"/>
      <p:bldP spid="17" grpId="0"/>
      <p:bldP spid="18" grpId="0"/>
      <p:bldP spid="19" grpId="0"/>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666695"/>
          </a:xfrm>
        </p:spPr>
        <p:txBody>
          <a:bodyPr/>
          <a:lstStyle/>
          <a:p>
            <a:pPr algn="ctr" eaLnBrk="1" hangingPunct="1"/>
            <a:r>
              <a:rPr lang="en-US" sz="3800" b="1" dirty="0">
                <a:solidFill>
                  <a:srgbClr val="990000"/>
                </a:solidFill>
                <a:latin typeface="Arial (Body)"/>
              </a:rPr>
              <a:t>Allocation State</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91338" y="1828800"/>
            <a:ext cx="6080861" cy="609600"/>
          </a:xfrm>
        </p:spPr>
        <p:txBody>
          <a:bodyPr/>
          <a:lstStyle/>
          <a:p>
            <a:pPr>
              <a:lnSpc>
                <a:spcPct val="150000"/>
              </a:lnSpc>
            </a:pPr>
            <a:r>
              <a:rPr lang="en-US" sz="2000" dirty="0">
                <a:solidFill>
                  <a:schemeClr val="tx1"/>
                </a:solidFill>
                <a:cs typeface="Consolas" panose="020B0609020204030204" pitchFamily="49" charset="0"/>
              </a:rPr>
              <a:t>Three allocation states:</a:t>
            </a:r>
          </a:p>
          <a:p>
            <a:pPr lvl="1">
              <a:lnSpc>
                <a:spcPct val="150000"/>
              </a:lnSpc>
            </a:pPr>
            <a:r>
              <a:rPr lang="en-US" sz="2000" u="sng" dirty="0">
                <a:solidFill>
                  <a:schemeClr val="tx1"/>
                </a:solidFill>
                <a:cs typeface="Consolas" panose="020B0609020204030204" pitchFamily="49" charset="0"/>
              </a:rPr>
              <a:t>General</a:t>
            </a:r>
            <a:r>
              <a:rPr lang="en-US" sz="2000" dirty="0">
                <a:solidFill>
                  <a:schemeClr val="tx1"/>
                </a:solidFill>
                <a:cs typeface="Consolas" panose="020B0609020204030204" pitchFamily="49" charset="0"/>
              </a:rPr>
              <a:t>: you can run jobs on that cluster with no issues</a:t>
            </a:r>
          </a:p>
          <a:p>
            <a:pPr lvl="1">
              <a:lnSpc>
                <a:spcPct val="150000"/>
              </a:lnSpc>
            </a:pPr>
            <a:r>
              <a:rPr lang="en-US" sz="2000" u="sng" dirty="0">
                <a:solidFill>
                  <a:schemeClr val="tx1"/>
                </a:solidFill>
                <a:cs typeface="Consolas" panose="020B0609020204030204" pitchFamily="49" charset="0"/>
              </a:rPr>
              <a:t>Preemptable</a:t>
            </a:r>
            <a:r>
              <a:rPr lang="en-US" sz="2000" dirty="0">
                <a:solidFill>
                  <a:schemeClr val="tx1"/>
                </a:solidFill>
                <a:cs typeface="Consolas" panose="020B0609020204030204" pitchFamily="49" charset="0"/>
              </a:rPr>
              <a:t>: you can still run jobs, but they are subject to </a:t>
            </a:r>
            <a:r>
              <a:rPr lang="en-US" sz="2000" i="1" dirty="0">
                <a:solidFill>
                  <a:schemeClr val="tx1"/>
                </a:solidFill>
                <a:cs typeface="Consolas" panose="020B0609020204030204" pitchFamily="49" charset="0"/>
              </a:rPr>
              <a:t>preemption</a:t>
            </a:r>
            <a:r>
              <a:rPr lang="en-US" sz="2000" dirty="0">
                <a:solidFill>
                  <a:schemeClr val="tx1"/>
                </a:solidFill>
                <a:cs typeface="Consolas" panose="020B0609020204030204" pitchFamily="49" charset="0"/>
              </a:rPr>
              <a:t>.</a:t>
            </a:r>
          </a:p>
          <a:p>
            <a:pPr lvl="1">
              <a:lnSpc>
                <a:spcPct val="150000"/>
              </a:lnSpc>
            </a:pPr>
            <a:r>
              <a:rPr lang="en-US" sz="2000" u="sng" dirty="0">
                <a:solidFill>
                  <a:schemeClr val="tx1"/>
                </a:solidFill>
                <a:cs typeface="Consolas" panose="020B0609020204030204" pitchFamily="49" charset="0"/>
              </a:rPr>
              <a:t>Owner</a:t>
            </a:r>
            <a:r>
              <a:rPr lang="en-US" sz="2000" dirty="0">
                <a:solidFill>
                  <a:schemeClr val="tx1"/>
                </a:solidFill>
                <a:cs typeface="Consolas" panose="020B0609020204030204" pitchFamily="49" charset="0"/>
              </a:rPr>
              <a:t>: you own a node and have priority access to it (preempt guest jobs)</a:t>
            </a:r>
            <a:endParaRPr lang="en-US" sz="2000" u="sng" dirty="0">
              <a:solidFill>
                <a:schemeClr val="tx1"/>
              </a:solidFill>
              <a:cs typeface="Consolas" panose="020B0609020204030204" pitchFamily="49" charset="0"/>
            </a:endParaRPr>
          </a:p>
          <a:p>
            <a:pPr lvl="1">
              <a:lnSpc>
                <a:spcPct val="150000"/>
              </a:lnSpc>
            </a:pPr>
            <a:endParaRPr lang="en-US" sz="1800" dirty="0">
              <a:solidFill>
                <a:schemeClr val="tx1"/>
              </a:solidFill>
              <a:cs typeface="Consolas" panose="020B0609020204030204" pitchFamily="49" charset="0"/>
            </a:endParaRPr>
          </a:p>
          <a:p>
            <a:pPr marL="0" indent="0">
              <a:buNone/>
            </a:pPr>
            <a:endParaRPr lang="en-US" sz="1800" dirty="0">
              <a:solidFill>
                <a:schemeClr val="tx1"/>
              </a:solidFill>
            </a:endParaRPr>
          </a:p>
          <a:p>
            <a:pPr marL="0" indent="0">
              <a:buNone/>
            </a:pPr>
            <a:endParaRPr lang="en-US" sz="1800" dirty="0">
              <a:solidFill>
                <a:schemeClr val="tx1"/>
              </a:solidFill>
            </a:endParaRPr>
          </a:p>
        </p:txBody>
      </p:sp>
      <p:pic>
        <p:nvPicPr>
          <p:cNvPr id="10" name="Picture 9" descr="A screen shot of a computer screen&#10;&#10;Description automatically generated">
            <a:extLst>
              <a:ext uri="{FF2B5EF4-FFF2-40B4-BE49-F238E27FC236}">
                <a16:creationId xmlns:a16="http://schemas.microsoft.com/office/drawing/2014/main" id="{43CF754E-C930-486B-D8CC-2B845D580FDB}"/>
              </a:ext>
            </a:extLst>
          </p:cNvPr>
          <p:cNvPicPr>
            <a:picLocks noChangeAspect="1"/>
          </p:cNvPicPr>
          <p:nvPr/>
        </p:nvPicPr>
        <p:blipFill rotWithShape="1">
          <a:blip r:embed="rId3">
            <a:extLst>
              <a:ext uri="{28A0092B-C50C-407E-A947-70E740481C1C}">
                <a14:useLocalDpi xmlns:a14="http://schemas.microsoft.com/office/drawing/2010/main" val="0"/>
              </a:ext>
            </a:extLst>
          </a:blip>
          <a:srcRect r="73727" b="-766"/>
          <a:stretch/>
        </p:blipFill>
        <p:spPr>
          <a:xfrm>
            <a:off x="6248399" y="2057400"/>
            <a:ext cx="2838129" cy="4191000"/>
          </a:xfrm>
          <a:prstGeom prst="rect">
            <a:avLst/>
          </a:prstGeom>
        </p:spPr>
      </p:pic>
      <p:sp>
        <p:nvSpPr>
          <p:cNvPr id="9" name="TextBox 8">
            <a:extLst>
              <a:ext uri="{FF2B5EF4-FFF2-40B4-BE49-F238E27FC236}">
                <a16:creationId xmlns:a16="http://schemas.microsoft.com/office/drawing/2014/main" id="{1A748987-52B7-3542-07E8-4DA4209FF371}"/>
              </a:ext>
            </a:extLst>
          </p:cNvPr>
          <p:cNvSpPr txBox="1"/>
          <p:nvPr/>
        </p:nvSpPr>
        <p:spPr>
          <a:xfrm>
            <a:off x="228599" y="5329535"/>
            <a:ext cx="5943599" cy="1015663"/>
          </a:xfrm>
          <a:prstGeom prst="rect">
            <a:avLst/>
          </a:prstGeom>
          <a:noFill/>
        </p:spPr>
        <p:txBody>
          <a:bodyPr wrap="square" rtlCol="0">
            <a:spAutoFit/>
          </a:bodyPr>
          <a:lstStyle/>
          <a:p>
            <a:pPr marL="342900" indent="-342900">
              <a:buFont typeface="Arial" panose="020B0604020202020204" pitchFamily="34" charset="0"/>
              <a:buChar char="•"/>
            </a:pPr>
            <a:r>
              <a:rPr lang="en-US" sz="2000" u="sng" dirty="0"/>
              <a:t>Preemption</a:t>
            </a:r>
            <a:r>
              <a:rPr lang="en-US" sz="2000" dirty="0"/>
              <a:t>: your job will run on that node until another job requests that same node, at which point your job is automatically cancelled.</a:t>
            </a:r>
            <a:endParaRPr lang="en-US" sz="2000" u="sng" dirty="0"/>
          </a:p>
        </p:txBody>
      </p:sp>
    </p:spTree>
    <p:extLst>
      <p:ext uri="{BB962C8B-B14F-4D97-AF65-F5344CB8AC3E}">
        <p14:creationId xmlns:p14="http://schemas.microsoft.com/office/powerpoint/2010/main" val="2608725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666695"/>
          </a:xfrm>
        </p:spPr>
        <p:txBody>
          <a:bodyPr/>
          <a:lstStyle/>
          <a:p>
            <a:pPr algn="ctr" eaLnBrk="1" hangingPunct="1"/>
            <a:r>
              <a:rPr lang="en-US" sz="3800" b="1" dirty="0">
                <a:solidFill>
                  <a:srgbClr val="990000"/>
                </a:solidFill>
                <a:latin typeface="Arial (Body)"/>
              </a:rPr>
              <a:t>Cluster</a:t>
            </a:r>
            <a:endParaRPr lang="en-US" sz="4000" b="1" dirty="0">
              <a:solidFill>
                <a:srgbClr val="990000"/>
              </a:solidFill>
              <a:latin typeface="+mn-lt"/>
            </a:endParaRPr>
          </a:p>
        </p:txBody>
      </p:sp>
      <p:sp>
        <p:nvSpPr>
          <p:cNvPr id="20483" name="Content Placeholder 2"/>
          <p:cNvSpPr>
            <a:spLocks noGrp="1"/>
          </p:cNvSpPr>
          <p:nvPr>
            <p:ph idx="1"/>
          </p:nvPr>
        </p:nvSpPr>
        <p:spPr>
          <a:xfrm>
            <a:off x="91338" y="1828800"/>
            <a:ext cx="6080861" cy="609600"/>
          </a:xfrm>
        </p:spPr>
        <p:txBody>
          <a:bodyPr/>
          <a:lstStyle/>
          <a:p>
            <a:pPr>
              <a:lnSpc>
                <a:spcPct val="150000"/>
              </a:lnSpc>
            </a:pPr>
            <a:r>
              <a:rPr lang="en-US" sz="2400" dirty="0">
                <a:solidFill>
                  <a:schemeClr val="tx1"/>
                </a:solidFill>
                <a:cs typeface="Consolas" panose="020B0609020204030204" pitchFamily="49" charset="0"/>
              </a:rPr>
              <a:t>We currently </a:t>
            </a:r>
            <a:r>
              <a:rPr lang="en-US" sz="2400">
                <a:solidFill>
                  <a:schemeClr val="tx1"/>
                </a:solidFill>
                <a:cs typeface="Consolas" panose="020B0609020204030204" pitchFamily="49" charset="0"/>
              </a:rPr>
              <a:t>have four </a:t>
            </a:r>
            <a:r>
              <a:rPr lang="en-US" sz="2400" i="1" dirty="0">
                <a:solidFill>
                  <a:schemeClr val="tx1"/>
                </a:solidFill>
                <a:cs typeface="Consolas" panose="020B0609020204030204" pitchFamily="49" charset="0"/>
              </a:rPr>
              <a:t>general environment</a:t>
            </a:r>
            <a:r>
              <a:rPr lang="en-US" sz="2400" dirty="0">
                <a:solidFill>
                  <a:schemeClr val="tx1"/>
                </a:solidFill>
                <a:cs typeface="Consolas" panose="020B0609020204030204" pitchFamily="49" charset="0"/>
              </a:rPr>
              <a:t> clusters:</a:t>
            </a:r>
          </a:p>
          <a:p>
            <a:pPr lvl="1">
              <a:lnSpc>
                <a:spcPct val="150000"/>
              </a:lnSpc>
            </a:pPr>
            <a:r>
              <a:rPr lang="en-US" sz="2000" dirty="0" err="1">
                <a:solidFill>
                  <a:schemeClr val="tx1"/>
                </a:solidFill>
                <a:cs typeface="Consolas" panose="020B0609020204030204" pitchFamily="49" charset="0"/>
              </a:rPr>
              <a:t>Notchpeak</a:t>
            </a:r>
            <a:endParaRPr lang="en-US" sz="2000" dirty="0">
              <a:solidFill>
                <a:schemeClr val="tx1"/>
              </a:solidFill>
              <a:cs typeface="Consolas" panose="020B0609020204030204" pitchFamily="49" charset="0"/>
            </a:endParaRPr>
          </a:p>
          <a:p>
            <a:pPr lvl="1">
              <a:lnSpc>
                <a:spcPct val="150000"/>
              </a:lnSpc>
            </a:pPr>
            <a:r>
              <a:rPr lang="en-US" sz="2000" dirty="0" err="1">
                <a:solidFill>
                  <a:schemeClr val="tx1"/>
                </a:solidFill>
                <a:cs typeface="Consolas" panose="020B0609020204030204" pitchFamily="49" charset="0"/>
              </a:rPr>
              <a:t>Kingspeak</a:t>
            </a:r>
            <a:endParaRPr lang="en-US" sz="2000" dirty="0">
              <a:solidFill>
                <a:schemeClr val="tx1"/>
              </a:solidFill>
              <a:cs typeface="Consolas" panose="020B0609020204030204" pitchFamily="49" charset="0"/>
            </a:endParaRPr>
          </a:p>
          <a:p>
            <a:pPr lvl="1">
              <a:lnSpc>
                <a:spcPct val="150000"/>
              </a:lnSpc>
            </a:pPr>
            <a:r>
              <a:rPr lang="en-US" sz="2000" dirty="0" err="1">
                <a:solidFill>
                  <a:schemeClr val="tx1"/>
                </a:solidFill>
                <a:cs typeface="Consolas" panose="020B0609020204030204" pitchFamily="49" charset="0"/>
              </a:rPr>
              <a:t>Lonepeak</a:t>
            </a:r>
            <a:endParaRPr lang="en-US" sz="2000" dirty="0">
              <a:solidFill>
                <a:schemeClr val="tx1"/>
              </a:solidFill>
              <a:cs typeface="Consolas" panose="020B0609020204030204" pitchFamily="49" charset="0"/>
            </a:endParaRPr>
          </a:p>
          <a:p>
            <a:pPr lvl="1">
              <a:lnSpc>
                <a:spcPct val="150000"/>
              </a:lnSpc>
            </a:pPr>
            <a:r>
              <a:rPr lang="en-US" sz="2000" dirty="0">
                <a:solidFill>
                  <a:schemeClr val="tx1"/>
                </a:solidFill>
                <a:cs typeface="Consolas" panose="020B0609020204030204" pitchFamily="49" charset="0"/>
              </a:rPr>
              <a:t>Ash (guest access only)</a:t>
            </a:r>
          </a:p>
          <a:p>
            <a:pPr marL="0" indent="0">
              <a:buNone/>
            </a:pPr>
            <a:endParaRPr lang="en-US" sz="1400" dirty="0">
              <a:solidFill>
                <a:schemeClr val="tx1"/>
              </a:solidFill>
            </a:endParaRPr>
          </a:p>
          <a:p>
            <a:pPr marL="0" indent="0">
              <a:buNone/>
            </a:pPr>
            <a:endParaRPr lang="en-US" sz="2400" dirty="0">
              <a:solidFill>
                <a:schemeClr val="tx1"/>
              </a:solidFill>
            </a:endParaRPr>
          </a:p>
        </p:txBody>
      </p:sp>
      <p:sp>
        <p:nvSpPr>
          <p:cNvPr id="9" name="TextBox 8">
            <a:extLst>
              <a:ext uri="{FF2B5EF4-FFF2-40B4-BE49-F238E27FC236}">
                <a16:creationId xmlns:a16="http://schemas.microsoft.com/office/drawing/2014/main" id="{1A748987-52B7-3542-07E8-4DA4209FF371}"/>
              </a:ext>
            </a:extLst>
          </p:cNvPr>
          <p:cNvSpPr txBox="1"/>
          <p:nvPr/>
        </p:nvSpPr>
        <p:spPr>
          <a:xfrm>
            <a:off x="91338" y="5191035"/>
            <a:ext cx="5638800" cy="1200329"/>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n-lt"/>
              </a:rPr>
              <a:t>We have one </a:t>
            </a:r>
            <a:r>
              <a:rPr lang="en-US" i="1" dirty="0">
                <a:latin typeface="+mn-lt"/>
              </a:rPr>
              <a:t>protected environment</a:t>
            </a:r>
            <a:r>
              <a:rPr lang="en-US" dirty="0">
                <a:latin typeface="+mn-lt"/>
              </a:rPr>
              <a:t> cluster:</a:t>
            </a:r>
          </a:p>
          <a:p>
            <a:pPr marL="914400" lvl="1" indent="-457200">
              <a:buFont typeface="Arial" panose="020B0604020202020204" pitchFamily="34" charset="0"/>
              <a:buChar char="•"/>
            </a:pPr>
            <a:r>
              <a:rPr lang="en-US" dirty="0"/>
              <a:t>Redwood</a:t>
            </a:r>
          </a:p>
        </p:txBody>
      </p:sp>
      <p:pic>
        <p:nvPicPr>
          <p:cNvPr id="2" name="Picture 1" descr="A screen shot of a computer screen&#10;&#10;Description automatically generated">
            <a:extLst>
              <a:ext uri="{FF2B5EF4-FFF2-40B4-BE49-F238E27FC236}">
                <a16:creationId xmlns:a16="http://schemas.microsoft.com/office/drawing/2014/main" id="{15EF9890-DC60-0108-B14F-E0CC47826817}"/>
              </a:ext>
            </a:extLst>
          </p:cNvPr>
          <p:cNvPicPr>
            <a:picLocks noChangeAspect="1"/>
          </p:cNvPicPr>
          <p:nvPr/>
        </p:nvPicPr>
        <p:blipFill rotWithShape="1">
          <a:blip r:embed="rId3">
            <a:extLst>
              <a:ext uri="{28A0092B-C50C-407E-A947-70E740481C1C}">
                <a14:useLocalDpi xmlns:a14="http://schemas.microsoft.com/office/drawing/2010/main" val="0"/>
              </a:ext>
            </a:extLst>
          </a:blip>
          <a:srcRect l="24504" t="1" r="57805" b="8423"/>
          <a:stretch/>
        </p:blipFill>
        <p:spPr>
          <a:xfrm>
            <a:off x="6629398" y="1828800"/>
            <a:ext cx="2209801" cy="4404333"/>
          </a:xfrm>
          <a:prstGeom prst="rect">
            <a:avLst/>
          </a:prstGeom>
        </p:spPr>
      </p:pic>
    </p:spTree>
    <p:extLst>
      <p:ext uri="{BB962C8B-B14F-4D97-AF65-F5344CB8AC3E}">
        <p14:creationId xmlns:p14="http://schemas.microsoft.com/office/powerpoint/2010/main" val="37733818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666695"/>
          </a:xfrm>
        </p:spPr>
        <p:txBody>
          <a:bodyPr/>
          <a:lstStyle/>
          <a:p>
            <a:pPr algn="ctr" eaLnBrk="1" hangingPunct="1"/>
            <a:r>
              <a:rPr lang="en-US" sz="3800" b="1" dirty="0">
                <a:solidFill>
                  <a:srgbClr val="990000"/>
                </a:solidFill>
                <a:latin typeface="Arial (Body)"/>
              </a:rPr>
              <a:t>Account</a:t>
            </a:r>
            <a:endParaRPr lang="en-US" sz="4000" b="1" dirty="0">
              <a:solidFill>
                <a:srgbClr val="990000"/>
              </a:solidFill>
              <a:latin typeface="+mn-lt"/>
            </a:endParaRPr>
          </a:p>
        </p:txBody>
      </p:sp>
      <p:sp>
        <p:nvSpPr>
          <p:cNvPr id="20483" name="Content Placeholder 2"/>
          <p:cNvSpPr>
            <a:spLocks noGrp="1"/>
          </p:cNvSpPr>
          <p:nvPr>
            <p:ph idx="1"/>
          </p:nvPr>
        </p:nvSpPr>
        <p:spPr>
          <a:xfrm>
            <a:off x="91339" y="1828800"/>
            <a:ext cx="5547461" cy="2209800"/>
          </a:xfrm>
        </p:spPr>
        <p:txBody>
          <a:bodyPr/>
          <a:lstStyle/>
          <a:p>
            <a:r>
              <a:rPr lang="en-US" sz="2400" b="1" dirty="0">
                <a:solidFill>
                  <a:schemeClr val="tx1"/>
                </a:solidFill>
              </a:rPr>
              <a:t>Account</a:t>
            </a:r>
            <a:r>
              <a:rPr lang="en-US" sz="2400" dirty="0">
                <a:solidFill>
                  <a:schemeClr val="tx1"/>
                </a:solidFill>
              </a:rPr>
              <a:t>: to limit and track resource utilization at user/group level. </a:t>
            </a:r>
          </a:p>
          <a:p>
            <a:r>
              <a:rPr lang="en-US" sz="2400" dirty="0">
                <a:solidFill>
                  <a:schemeClr val="tx1"/>
                </a:solidFill>
              </a:rPr>
              <a:t>A user/group can have multiple </a:t>
            </a:r>
            <a:r>
              <a:rPr lang="en-US" sz="2400" dirty="0" err="1">
                <a:solidFill>
                  <a:schemeClr val="tx1"/>
                </a:solidFill>
              </a:rPr>
              <a:t>Slurm</a:t>
            </a:r>
            <a:r>
              <a:rPr lang="en-US" sz="2400" dirty="0">
                <a:solidFill>
                  <a:schemeClr val="tx1"/>
                </a:solidFill>
              </a:rPr>
              <a:t> accounts</a:t>
            </a:r>
          </a:p>
          <a:p>
            <a:pPr lvl="1"/>
            <a:r>
              <a:rPr lang="en-US" sz="2000" dirty="0">
                <a:solidFill>
                  <a:schemeClr val="tx1"/>
                </a:solidFill>
              </a:rPr>
              <a:t>each represents different privileges</a:t>
            </a:r>
            <a:r>
              <a:rPr lang="en-US" sz="2400" dirty="0">
                <a:solidFill>
                  <a:schemeClr val="tx1"/>
                </a:solidFill>
                <a:cs typeface="Consolas" panose="020B0609020204030204" pitchFamily="49" charset="0"/>
              </a:rPr>
              <a:t>.</a:t>
            </a:r>
            <a:endParaRPr lang="en-US" sz="2400" dirty="0">
              <a:solidFill>
                <a:schemeClr val="tx1"/>
              </a:solidFill>
            </a:endParaRPr>
          </a:p>
          <a:p>
            <a:pPr marL="0" indent="0">
              <a:buNone/>
            </a:pPr>
            <a:endParaRPr lang="en-US" sz="2400" dirty="0"/>
          </a:p>
        </p:txBody>
      </p:sp>
      <p:pic>
        <p:nvPicPr>
          <p:cNvPr id="3" name="Picture 2" descr="A screen shot of a computer screen&#10;&#10;Description automatically generated">
            <a:extLst>
              <a:ext uri="{FF2B5EF4-FFF2-40B4-BE49-F238E27FC236}">
                <a16:creationId xmlns:a16="http://schemas.microsoft.com/office/drawing/2014/main" id="{D8EA115B-040D-978E-A34D-15651CDC2254}"/>
              </a:ext>
            </a:extLst>
          </p:cNvPr>
          <p:cNvPicPr>
            <a:picLocks noChangeAspect="1"/>
          </p:cNvPicPr>
          <p:nvPr/>
        </p:nvPicPr>
        <p:blipFill rotWithShape="1">
          <a:blip r:embed="rId3">
            <a:extLst>
              <a:ext uri="{28A0092B-C50C-407E-A947-70E740481C1C}">
                <a14:useLocalDpi xmlns:a14="http://schemas.microsoft.com/office/drawing/2010/main" val="0"/>
              </a:ext>
            </a:extLst>
          </a:blip>
          <a:srcRect l="35117" t="1980" r="32155" b="8422"/>
          <a:stretch/>
        </p:blipFill>
        <p:spPr>
          <a:xfrm>
            <a:off x="5638800" y="2223534"/>
            <a:ext cx="3352799" cy="3534034"/>
          </a:xfrm>
          <a:prstGeom prst="rect">
            <a:avLst/>
          </a:prstGeom>
        </p:spPr>
      </p:pic>
    </p:spTree>
    <p:extLst>
      <p:ext uri="{BB962C8B-B14F-4D97-AF65-F5344CB8AC3E}">
        <p14:creationId xmlns:p14="http://schemas.microsoft.com/office/powerpoint/2010/main" val="44998173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666695"/>
          </a:xfrm>
        </p:spPr>
        <p:txBody>
          <a:bodyPr/>
          <a:lstStyle/>
          <a:p>
            <a:pPr algn="ctr" eaLnBrk="1" hangingPunct="1"/>
            <a:r>
              <a:rPr lang="en-US" sz="3800" b="1" dirty="0">
                <a:solidFill>
                  <a:srgbClr val="990000"/>
                </a:solidFill>
                <a:latin typeface="Arial (Body)"/>
              </a:rPr>
              <a:t>Partition</a:t>
            </a:r>
            <a:endParaRPr lang="en-US" sz="4000" b="1" dirty="0">
              <a:solidFill>
                <a:srgbClr val="990000"/>
              </a:solidFill>
              <a:latin typeface="+mn-lt"/>
            </a:endParaRPr>
          </a:p>
        </p:txBody>
      </p:sp>
      <p:sp>
        <p:nvSpPr>
          <p:cNvPr id="20483" name="Content Placeholder 2"/>
          <p:cNvSpPr>
            <a:spLocks noGrp="1"/>
          </p:cNvSpPr>
          <p:nvPr>
            <p:ph idx="1"/>
          </p:nvPr>
        </p:nvSpPr>
        <p:spPr>
          <a:xfrm>
            <a:off x="93797" y="1600200"/>
            <a:ext cx="4761830" cy="609600"/>
          </a:xfrm>
        </p:spPr>
        <p:txBody>
          <a:bodyPr/>
          <a:lstStyle/>
          <a:p>
            <a:pPr>
              <a:lnSpc>
                <a:spcPct val="150000"/>
              </a:lnSpc>
            </a:pPr>
            <a:r>
              <a:rPr lang="en-US" sz="1800" dirty="0">
                <a:solidFill>
                  <a:schemeClr val="tx1"/>
                </a:solidFill>
                <a:cs typeface="Consolas" panose="020B0609020204030204" pitchFamily="49" charset="0"/>
              </a:rPr>
              <a:t>Refers to a set of nodes with specific resources:</a:t>
            </a:r>
          </a:p>
          <a:p>
            <a:pPr>
              <a:lnSpc>
                <a:spcPct val="150000"/>
              </a:lnSpc>
            </a:pPr>
            <a:r>
              <a:rPr lang="en-US" sz="1800" u="sng" dirty="0">
                <a:solidFill>
                  <a:schemeClr val="accent4"/>
                </a:solidFill>
                <a:cs typeface="Consolas" panose="020B0609020204030204" pitchFamily="49" charset="0"/>
              </a:rPr>
              <a:t>&lt;cluster&gt; </a:t>
            </a:r>
            <a:r>
              <a:rPr lang="en-US" sz="1800" dirty="0">
                <a:solidFill>
                  <a:schemeClr val="tx1"/>
                </a:solidFill>
                <a:cs typeface="Consolas" panose="020B0609020204030204" pitchFamily="49" charset="0"/>
              </a:rPr>
              <a:t>: whole node(s) to yourself</a:t>
            </a:r>
          </a:p>
          <a:p>
            <a:pPr>
              <a:lnSpc>
                <a:spcPct val="150000"/>
              </a:lnSpc>
            </a:pPr>
            <a:r>
              <a:rPr lang="en-US" sz="1800" u="sng" dirty="0">
                <a:solidFill>
                  <a:schemeClr val="accent4"/>
                </a:solidFill>
                <a:cs typeface="Consolas" panose="020B0609020204030204" pitchFamily="49" charset="0"/>
              </a:rPr>
              <a:t>&lt;cluster&gt;-shared</a:t>
            </a:r>
            <a:r>
              <a:rPr lang="en-US" sz="1800" dirty="0">
                <a:solidFill>
                  <a:schemeClr val="tx1"/>
                </a:solidFill>
                <a:cs typeface="Consolas" panose="020B0609020204030204" pitchFamily="49" charset="0"/>
              </a:rPr>
              <a:t>: share a node with other job(s)</a:t>
            </a:r>
          </a:p>
          <a:p>
            <a:pPr>
              <a:lnSpc>
                <a:spcPct val="150000"/>
              </a:lnSpc>
            </a:pPr>
            <a:r>
              <a:rPr lang="en-US" sz="1800" u="sng" dirty="0">
                <a:solidFill>
                  <a:schemeClr val="accent4"/>
                </a:solidFill>
                <a:cs typeface="Consolas" panose="020B0609020204030204" pitchFamily="49" charset="0"/>
              </a:rPr>
              <a:t>&lt;cluster&gt;-guest</a:t>
            </a:r>
            <a:r>
              <a:rPr lang="en-US" sz="1800" dirty="0">
                <a:solidFill>
                  <a:schemeClr val="tx1"/>
                </a:solidFill>
                <a:cs typeface="Consolas" panose="020B0609020204030204" pitchFamily="49" charset="0"/>
              </a:rPr>
              <a:t>: use owner nodes, subject to preemption</a:t>
            </a:r>
          </a:p>
          <a:p>
            <a:pPr>
              <a:lnSpc>
                <a:spcPct val="150000"/>
              </a:lnSpc>
            </a:pPr>
            <a:r>
              <a:rPr lang="en-US" sz="1800" u="sng" dirty="0">
                <a:solidFill>
                  <a:schemeClr val="accent4"/>
                </a:solidFill>
                <a:cs typeface="Consolas" panose="020B0609020204030204" pitchFamily="49" charset="0"/>
              </a:rPr>
              <a:t>&lt;cluster&gt;-shared-guest</a:t>
            </a:r>
            <a:r>
              <a:rPr lang="en-US" sz="1800" dirty="0">
                <a:solidFill>
                  <a:schemeClr val="tx1"/>
                </a:solidFill>
                <a:cs typeface="Consolas" panose="020B0609020204030204" pitchFamily="49" charset="0"/>
              </a:rPr>
              <a:t>: share owner nodes with other jobs, subject to preemption</a:t>
            </a:r>
          </a:p>
          <a:p>
            <a:pPr>
              <a:lnSpc>
                <a:spcPct val="150000"/>
              </a:lnSpc>
            </a:pPr>
            <a:r>
              <a:rPr lang="en-US" sz="1800" u="sng" dirty="0">
                <a:solidFill>
                  <a:schemeClr val="accent4"/>
                </a:solidFill>
                <a:cs typeface="Consolas" panose="020B0609020204030204" pitchFamily="49" charset="0"/>
              </a:rPr>
              <a:t>&lt;cluster&gt;-</a:t>
            </a:r>
            <a:r>
              <a:rPr lang="en-US" sz="1800" u="sng" dirty="0" err="1">
                <a:solidFill>
                  <a:schemeClr val="accent4"/>
                </a:solidFill>
                <a:cs typeface="Consolas" panose="020B0609020204030204" pitchFamily="49" charset="0"/>
              </a:rPr>
              <a:t>gpu</a:t>
            </a:r>
            <a:r>
              <a:rPr lang="en-US" sz="1800" dirty="0">
                <a:solidFill>
                  <a:schemeClr val="tx1"/>
                </a:solidFill>
                <a:cs typeface="Consolas" panose="020B0609020204030204" pitchFamily="49" charset="0"/>
              </a:rPr>
              <a:t>: use nodes with GPUs</a:t>
            </a:r>
            <a:endParaRPr lang="en-US" sz="1800" dirty="0">
              <a:solidFill>
                <a:schemeClr val="tx1"/>
              </a:solidFill>
            </a:endParaRPr>
          </a:p>
        </p:txBody>
      </p:sp>
      <p:pic>
        <p:nvPicPr>
          <p:cNvPr id="2" name="Picture 1" descr="A screen shot of a computer screen&#10;&#10;Description automatically generated">
            <a:extLst>
              <a:ext uri="{FF2B5EF4-FFF2-40B4-BE49-F238E27FC236}">
                <a16:creationId xmlns:a16="http://schemas.microsoft.com/office/drawing/2014/main" id="{0856B633-6C12-5A82-B3B5-086D292BECF4}"/>
              </a:ext>
            </a:extLst>
          </p:cNvPr>
          <p:cNvPicPr>
            <a:picLocks noChangeAspect="1"/>
          </p:cNvPicPr>
          <p:nvPr/>
        </p:nvPicPr>
        <p:blipFill rotWithShape="1">
          <a:blip r:embed="rId3">
            <a:extLst>
              <a:ext uri="{28A0092B-C50C-407E-A947-70E740481C1C}">
                <a14:useLocalDpi xmlns:a14="http://schemas.microsoft.com/office/drawing/2010/main" val="0"/>
              </a:ext>
            </a:extLst>
          </a:blip>
          <a:srcRect l="51924" r="2081"/>
          <a:stretch/>
        </p:blipFill>
        <p:spPr>
          <a:xfrm>
            <a:off x="4853169" y="1905000"/>
            <a:ext cx="4256964" cy="3563427"/>
          </a:xfrm>
          <a:prstGeom prst="rect">
            <a:avLst/>
          </a:prstGeom>
        </p:spPr>
      </p:pic>
    </p:spTree>
    <p:extLst>
      <p:ext uri="{BB962C8B-B14F-4D97-AF65-F5344CB8AC3E}">
        <p14:creationId xmlns:p14="http://schemas.microsoft.com/office/powerpoint/2010/main" val="2362424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666695"/>
          </a:xfrm>
        </p:spPr>
        <p:txBody>
          <a:bodyPr/>
          <a:lstStyle/>
          <a:p>
            <a:pPr algn="ctr" eaLnBrk="1" hangingPunct="1"/>
            <a:r>
              <a:rPr lang="en-US" sz="3800" b="1" dirty="0">
                <a:solidFill>
                  <a:srgbClr val="990000"/>
                </a:solidFill>
                <a:latin typeface="Arial (Body)"/>
              </a:rPr>
              <a:t>Partition</a:t>
            </a:r>
            <a:endParaRPr lang="en-US" sz="4000" b="1" dirty="0">
              <a:solidFill>
                <a:srgbClr val="990000"/>
              </a:solidFill>
              <a:latin typeface="+mn-lt"/>
            </a:endParaRPr>
          </a:p>
        </p:txBody>
      </p:sp>
      <p:sp>
        <p:nvSpPr>
          <p:cNvPr id="20483" name="Content Placeholder 2"/>
          <p:cNvSpPr>
            <a:spLocks noGrp="1"/>
          </p:cNvSpPr>
          <p:nvPr>
            <p:ph idx="1"/>
          </p:nvPr>
        </p:nvSpPr>
        <p:spPr>
          <a:xfrm>
            <a:off x="91339" y="1600200"/>
            <a:ext cx="4761830" cy="609600"/>
          </a:xfrm>
        </p:spPr>
        <p:txBody>
          <a:bodyPr/>
          <a:lstStyle/>
          <a:p>
            <a:pPr>
              <a:lnSpc>
                <a:spcPct val="150000"/>
              </a:lnSpc>
            </a:pPr>
            <a:r>
              <a:rPr lang="en-US" sz="1800" dirty="0">
                <a:solidFill>
                  <a:schemeClr val="tx1"/>
                </a:solidFill>
                <a:cs typeface="Consolas" panose="020B0609020204030204" pitchFamily="49" charset="0"/>
              </a:rPr>
              <a:t>Refers to a set of nodes with specific resources:</a:t>
            </a:r>
          </a:p>
          <a:p>
            <a:pPr>
              <a:lnSpc>
                <a:spcPct val="150000"/>
              </a:lnSpc>
            </a:pPr>
            <a:r>
              <a:rPr lang="en-US" sz="1800" u="sng" dirty="0">
                <a:solidFill>
                  <a:schemeClr val="accent4"/>
                </a:solidFill>
                <a:cs typeface="Consolas" panose="020B0609020204030204" pitchFamily="49" charset="0"/>
              </a:rPr>
              <a:t>&lt;cluster&gt; </a:t>
            </a:r>
            <a:r>
              <a:rPr lang="en-US" sz="1800" dirty="0">
                <a:solidFill>
                  <a:schemeClr val="tx1"/>
                </a:solidFill>
                <a:cs typeface="Consolas" panose="020B0609020204030204" pitchFamily="49" charset="0"/>
              </a:rPr>
              <a:t>: whole node(s) to yourself</a:t>
            </a:r>
          </a:p>
          <a:p>
            <a:pPr>
              <a:lnSpc>
                <a:spcPct val="150000"/>
              </a:lnSpc>
            </a:pPr>
            <a:r>
              <a:rPr lang="en-US" sz="1800" u="sng" dirty="0">
                <a:solidFill>
                  <a:schemeClr val="accent4"/>
                </a:solidFill>
                <a:cs typeface="Consolas" panose="020B0609020204030204" pitchFamily="49" charset="0"/>
              </a:rPr>
              <a:t>&lt;cluster&gt;-shared</a:t>
            </a:r>
            <a:r>
              <a:rPr lang="en-US" sz="1800" dirty="0">
                <a:solidFill>
                  <a:schemeClr val="tx1"/>
                </a:solidFill>
                <a:cs typeface="Consolas" panose="020B0609020204030204" pitchFamily="49" charset="0"/>
              </a:rPr>
              <a:t>: share a node with other job(s)</a:t>
            </a:r>
          </a:p>
          <a:p>
            <a:pPr>
              <a:lnSpc>
                <a:spcPct val="150000"/>
              </a:lnSpc>
            </a:pPr>
            <a:r>
              <a:rPr lang="en-US" sz="1800" u="sng" dirty="0">
                <a:solidFill>
                  <a:schemeClr val="accent4"/>
                </a:solidFill>
                <a:cs typeface="Consolas" panose="020B0609020204030204" pitchFamily="49" charset="0"/>
              </a:rPr>
              <a:t>&lt;cluster&gt;-guest</a:t>
            </a:r>
            <a:r>
              <a:rPr lang="en-US" sz="1800" dirty="0">
                <a:solidFill>
                  <a:schemeClr val="tx1"/>
                </a:solidFill>
                <a:cs typeface="Consolas" panose="020B0609020204030204" pitchFamily="49" charset="0"/>
              </a:rPr>
              <a:t>: use owner nodes, subject to </a:t>
            </a:r>
            <a:r>
              <a:rPr lang="en-US" sz="1800" dirty="0">
                <a:solidFill>
                  <a:srgbClr val="C00000"/>
                </a:solidFill>
                <a:cs typeface="Consolas" panose="020B0609020204030204" pitchFamily="49" charset="0"/>
              </a:rPr>
              <a:t>preemption</a:t>
            </a:r>
          </a:p>
          <a:p>
            <a:pPr>
              <a:lnSpc>
                <a:spcPct val="150000"/>
              </a:lnSpc>
            </a:pPr>
            <a:r>
              <a:rPr lang="en-US" sz="1800" u="sng" dirty="0">
                <a:solidFill>
                  <a:schemeClr val="accent4"/>
                </a:solidFill>
                <a:cs typeface="Consolas" panose="020B0609020204030204" pitchFamily="49" charset="0"/>
              </a:rPr>
              <a:t>&lt;cluster&gt;-shared-guest</a:t>
            </a:r>
            <a:r>
              <a:rPr lang="en-US" sz="1800" dirty="0">
                <a:solidFill>
                  <a:schemeClr val="tx1"/>
                </a:solidFill>
                <a:cs typeface="Consolas" panose="020B0609020204030204" pitchFamily="49" charset="0"/>
              </a:rPr>
              <a:t>: share owner nodes with other jobs, subject to </a:t>
            </a:r>
            <a:r>
              <a:rPr lang="en-US" sz="1800" dirty="0">
                <a:solidFill>
                  <a:srgbClr val="C00000"/>
                </a:solidFill>
                <a:cs typeface="Consolas" panose="020B0609020204030204" pitchFamily="49" charset="0"/>
              </a:rPr>
              <a:t>preemption</a:t>
            </a:r>
          </a:p>
          <a:p>
            <a:pPr>
              <a:lnSpc>
                <a:spcPct val="150000"/>
              </a:lnSpc>
            </a:pPr>
            <a:r>
              <a:rPr lang="en-US" sz="1800" u="sng" dirty="0">
                <a:solidFill>
                  <a:schemeClr val="accent4"/>
                </a:solidFill>
                <a:cs typeface="Consolas" panose="020B0609020204030204" pitchFamily="49" charset="0"/>
              </a:rPr>
              <a:t>&lt;cluster&gt;-</a:t>
            </a:r>
            <a:r>
              <a:rPr lang="en-US" sz="1800" u="sng" dirty="0" err="1">
                <a:solidFill>
                  <a:schemeClr val="accent4"/>
                </a:solidFill>
                <a:cs typeface="Consolas" panose="020B0609020204030204" pitchFamily="49" charset="0"/>
              </a:rPr>
              <a:t>gpu</a:t>
            </a:r>
            <a:r>
              <a:rPr lang="en-US" sz="1800" dirty="0">
                <a:solidFill>
                  <a:schemeClr val="tx1"/>
                </a:solidFill>
                <a:cs typeface="Consolas" panose="020B0609020204030204" pitchFamily="49" charset="0"/>
              </a:rPr>
              <a:t>: use nodes with GPUs</a:t>
            </a:r>
            <a:endParaRPr lang="en-US" sz="1800" dirty="0">
              <a:solidFill>
                <a:srgbClr val="C00000"/>
              </a:solidFill>
            </a:endParaRPr>
          </a:p>
        </p:txBody>
      </p:sp>
      <p:pic>
        <p:nvPicPr>
          <p:cNvPr id="2" name="Picture 1" descr="A screen shot of a computer screen&#10;&#10;Description automatically generated">
            <a:extLst>
              <a:ext uri="{FF2B5EF4-FFF2-40B4-BE49-F238E27FC236}">
                <a16:creationId xmlns:a16="http://schemas.microsoft.com/office/drawing/2014/main" id="{0856B633-6C12-5A82-B3B5-086D292BECF4}"/>
              </a:ext>
            </a:extLst>
          </p:cNvPr>
          <p:cNvPicPr>
            <a:picLocks noChangeAspect="1"/>
          </p:cNvPicPr>
          <p:nvPr/>
        </p:nvPicPr>
        <p:blipFill rotWithShape="1">
          <a:blip r:embed="rId3">
            <a:extLst>
              <a:ext uri="{28A0092B-C50C-407E-A947-70E740481C1C}">
                <a14:useLocalDpi xmlns:a14="http://schemas.microsoft.com/office/drawing/2010/main" val="0"/>
              </a:ext>
            </a:extLst>
          </a:blip>
          <a:srcRect l="51924" r="2081"/>
          <a:stretch/>
        </p:blipFill>
        <p:spPr>
          <a:xfrm>
            <a:off x="4853169" y="1905000"/>
            <a:ext cx="4256964" cy="3563427"/>
          </a:xfrm>
          <a:prstGeom prst="rect">
            <a:avLst/>
          </a:prstGeom>
        </p:spPr>
      </p:pic>
      <p:sp>
        <p:nvSpPr>
          <p:cNvPr id="3" name="TextBox 2">
            <a:extLst>
              <a:ext uri="{FF2B5EF4-FFF2-40B4-BE49-F238E27FC236}">
                <a16:creationId xmlns:a16="http://schemas.microsoft.com/office/drawing/2014/main" id="{E1A6976A-7615-5BB7-EB9A-EEB86474F31C}"/>
              </a:ext>
            </a:extLst>
          </p:cNvPr>
          <p:cNvSpPr txBox="1"/>
          <p:nvPr/>
        </p:nvSpPr>
        <p:spPr>
          <a:xfrm>
            <a:off x="4495892" y="5781368"/>
            <a:ext cx="4572000" cy="646331"/>
          </a:xfrm>
          <a:prstGeom prst="rect">
            <a:avLst/>
          </a:prstGeom>
          <a:noFill/>
        </p:spPr>
        <p:txBody>
          <a:bodyPr wrap="square" rtlCol="0">
            <a:spAutoFit/>
          </a:bodyPr>
          <a:lstStyle/>
          <a:p>
            <a:r>
              <a:rPr lang="en-US" sz="1800" dirty="0">
                <a:solidFill>
                  <a:srgbClr val="C00000"/>
                </a:solidFill>
              </a:rPr>
              <a:t>Exception: GPU partitions are all in Shared mode (even with no “-shared” in names)</a:t>
            </a:r>
          </a:p>
        </p:txBody>
      </p:sp>
      <p:sp>
        <p:nvSpPr>
          <p:cNvPr id="4" name="TextBox 3">
            <a:extLst>
              <a:ext uri="{FF2B5EF4-FFF2-40B4-BE49-F238E27FC236}">
                <a16:creationId xmlns:a16="http://schemas.microsoft.com/office/drawing/2014/main" id="{ACE2E3C5-08BA-445D-D490-2BCCF815061C}"/>
              </a:ext>
            </a:extLst>
          </p:cNvPr>
          <p:cNvSpPr txBox="1"/>
          <p:nvPr/>
        </p:nvSpPr>
        <p:spPr>
          <a:xfrm>
            <a:off x="4191000" y="6022032"/>
            <a:ext cx="304892" cy="461665"/>
          </a:xfrm>
          <a:prstGeom prst="rect">
            <a:avLst/>
          </a:prstGeom>
          <a:noFill/>
        </p:spPr>
        <p:txBody>
          <a:bodyPr wrap="none" rtlCol="0">
            <a:spAutoFit/>
          </a:bodyPr>
          <a:lstStyle/>
          <a:p>
            <a:r>
              <a:rPr lang="en-US" dirty="0">
                <a:solidFill>
                  <a:srgbClr val="C00000"/>
                </a:solidFill>
              </a:rPr>
              <a:t>*</a:t>
            </a:r>
          </a:p>
        </p:txBody>
      </p:sp>
    </p:spTree>
    <p:extLst>
      <p:ext uri="{BB962C8B-B14F-4D97-AF65-F5344CB8AC3E}">
        <p14:creationId xmlns:p14="http://schemas.microsoft.com/office/powerpoint/2010/main" val="26387993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3789780972"/>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91208" y="1143000"/>
            <a:ext cx="8153400" cy="762000"/>
          </a:xfrm>
        </p:spPr>
        <p:txBody>
          <a:bodyPr/>
          <a:lstStyle/>
          <a:p>
            <a:pPr algn="ctr" eaLnBrk="1" hangingPunct="1"/>
            <a:r>
              <a:rPr lang="en-US" sz="4000" b="1" dirty="0">
                <a:solidFill>
                  <a:srgbClr val="990000"/>
                </a:solidFill>
                <a:latin typeface="+mn-lt"/>
              </a:rPr>
              <a:t>Node Sharing</a:t>
            </a:r>
          </a:p>
        </p:txBody>
      </p:sp>
      <p:sp>
        <p:nvSpPr>
          <p:cNvPr id="18435" name="Rectangle 3"/>
          <p:cNvSpPr>
            <a:spLocks noGrp="1" noChangeArrowheads="1"/>
          </p:cNvSpPr>
          <p:nvPr>
            <p:ph idx="1"/>
          </p:nvPr>
        </p:nvSpPr>
        <p:spPr>
          <a:xfrm>
            <a:off x="-4091" y="1751066"/>
            <a:ext cx="9143999" cy="4648200"/>
          </a:xfrm>
        </p:spPr>
        <p:txBody>
          <a:bodyPr/>
          <a:lstStyle/>
          <a:p>
            <a:r>
              <a:rPr lang="en-US" sz="2400" dirty="0">
                <a:solidFill>
                  <a:srgbClr val="C00000"/>
                </a:solidFill>
              </a:rPr>
              <a:t>Use </a:t>
            </a:r>
            <a:r>
              <a:rPr lang="en-US" sz="2400" b="1" dirty="0">
                <a:solidFill>
                  <a:srgbClr val="C00000"/>
                </a:solidFill>
              </a:rPr>
              <a:t>Shared Partition </a:t>
            </a:r>
            <a:r>
              <a:rPr lang="en-US" sz="2400" dirty="0">
                <a:solidFill>
                  <a:srgbClr val="C00000"/>
                </a:solidFill>
              </a:rPr>
              <a:t>wherever</a:t>
            </a:r>
            <a:r>
              <a:rPr lang="zh-CN" altLang="en-US" sz="2400" dirty="0">
                <a:solidFill>
                  <a:srgbClr val="C00000"/>
                </a:solidFill>
              </a:rPr>
              <a:t> </a:t>
            </a:r>
            <a:r>
              <a:rPr lang="en-US" altLang="zh-CN" sz="2400" dirty="0">
                <a:solidFill>
                  <a:srgbClr val="C00000"/>
                </a:solidFill>
              </a:rPr>
              <a:t>possible</a:t>
            </a:r>
          </a:p>
          <a:p>
            <a:pPr lvl="1"/>
            <a:r>
              <a:rPr lang="en-US" sz="2400" dirty="0">
                <a:solidFill>
                  <a:schemeClr val="tx1"/>
                </a:solidFill>
              </a:rPr>
              <a:t>Save</a:t>
            </a:r>
            <a:r>
              <a:rPr lang="zh-CN" altLang="en-US" sz="2400" dirty="0">
                <a:solidFill>
                  <a:schemeClr val="tx1"/>
                </a:solidFill>
              </a:rPr>
              <a:t> </a:t>
            </a:r>
            <a:r>
              <a:rPr lang="en-US" altLang="zh-CN" sz="2400" dirty="0">
                <a:solidFill>
                  <a:schemeClr val="tx1"/>
                </a:solidFill>
              </a:rPr>
              <a:t>your</a:t>
            </a:r>
            <a:r>
              <a:rPr lang="zh-CN" altLang="en-US" sz="2400" dirty="0">
                <a:solidFill>
                  <a:schemeClr val="tx1"/>
                </a:solidFill>
              </a:rPr>
              <a:t> </a:t>
            </a:r>
            <a:r>
              <a:rPr lang="en-US" altLang="zh-CN" sz="2400" dirty="0">
                <a:solidFill>
                  <a:schemeClr val="tx1"/>
                </a:solidFill>
              </a:rPr>
              <a:t>group</a:t>
            </a:r>
            <a:r>
              <a:rPr lang="zh-CN" altLang="en-US" sz="2400" dirty="0">
                <a:solidFill>
                  <a:schemeClr val="tx1"/>
                </a:solidFill>
              </a:rPr>
              <a:t> </a:t>
            </a:r>
            <a:r>
              <a:rPr lang="en-US" altLang="zh-CN" sz="2400" dirty="0">
                <a:solidFill>
                  <a:schemeClr val="tx1"/>
                </a:solidFill>
              </a:rPr>
              <a:t>allocations/credits</a:t>
            </a:r>
          </a:p>
          <a:p>
            <a:pPr lvl="1"/>
            <a:r>
              <a:rPr lang="en-US" sz="2400" dirty="0">
                <a:solidFill>
                  <a:schemeClr val="tx1"/>
                </a:solidFill>
              </a:rPr>
              <a:t>Shorten queueing time for you</a:t>
            </a:r>
            <a:r>
              <a:rPr lang="zh-CN" altLang="en-US" sz="2400" dirty="0">
                <a:solidFill>
                  <a:schemeClr val="tx1"/>
                </a:solidFill>
              </a:rPr>
              <a:t> </a:t>
            </a:r>
            <a:r>
              <a:rPr lang="en-US" altLang="zh-CN" sz="2400" dirty="0">
                <a:solidFill>
                  <a:schemeClr val="tx1"/>
                </a:solidFill>
              </a:rPr>
              <a:t>and others</a:t>
            </a:r>
          </a:p>
          <a:p>
            <a:pPr lvl="1"/>
            <a:r>
              <a:rPr lang="en-US" sz="2400" dirty="0">
                <a:solidFill>
                  <a:schemeClr val="tx1"/>
                </a:solidFill>
              </a:rPr>
              <a:t>Help increase utilization and save energy/environment</a:t>
            </a:r>
            <a:endParaRPr lang="en-US" sz="2000" dirty="0">
              <a:hlinkClick r:id="rId3"/>
            </a:endParaRPr>
          </a:p>
          <a:p>
            <a:pPr marL="0" indent="0" algn="ctr">
              <a:buNone/>
            </a:pPr>
            <a:endParaRPr lang="en-US" sz="2000" dirty="0">
              <a:hlinkClick r:id="rId3"/>
            </a:endParaRPr>
          </a:p>
          <a:p>
            <a:pPr marL="0" indent="0" algn="ctr">
              <a:buNone/>
            </a:pPr>
            <a:endParaRPr lang="en-US" sz="2000" dirty="0">
              <a:hlinkClick r:id="rId3"/>
            </a:endParaRPr>
          </a:p>
          <a:p>
            <a:pPr marL="0" indent="0" algn="ctr">
              <a:buNone/>
            </a:pPr>
            <a:endParaRPr lang="en-US" sz="2000" dirty="0">
              <a:hlinkClick r:id="rId3"/>
            </a:endParaRPr>
          </a:p>
          <a:p>
            <a:pPr marL="0" indent="0" algn="ctr">
              <a:buNone/>
            </a:pPr>
            <a:endParaRPr lang="en-US" sz="2000" dirty="0">
              <a:hlinkClick r:id="rId3"/>
            </a:endParaRPr>
          </a:p>
          <a:p>
            <a:pPr marL="0" indent="0" algn="ctr">
              <a:buNone/>
            </a:pPr>
            <a:endParaRPr lang="en-US" sz="2000" dirty="0">
              <a:hlinkClick r:id="rId3"/>
            </a:endParaRPr>
          </a:p>
          <a:p>
            <a:pPr marL="0" indent="0" algn="ctr">
              <a:buNone/>
            </a:pPr>
            <a:endParaRPr lang="en-US" sz="2000" dirty="0">
              <a:hlinkClick r:id="rId3"/>
            </a:endParaRPr>
          </a:p>
          <a:p>
            <a:pPr marL="0" indent="0" algn="ctr">
              <a:buNone/>
            </a:pPr>
            <a:endParaRPr lang="en-US" sz="2000" dirty="0">
              <a:hlinkClick r:id="rId3"/>
            </a:endParaRPr>
          </a:p>
          <a:p>
            <a:pPr marL="0" indent="0" algn="ctr">
              <a:buNone/>
            </a:pPr>
            <a:r>
              <a:rPr lang="en-US" sz="2000" dirty="0">
                <a:hlinkClick r:id="rId3"/>
              </a:rPr>
              <a:t>https://www.chpc.utah.edu/documentation/software/node-sharing.php</a:t>
            </a:r>
            <a:endParaRPr lang="en-US" sz="2000" dirty="0"/>
          </a:p>
        </p:txBody>
      </p:sp>
    </p:spTree>
    <p:extLst>
      <p:ext uri="{BB962C8B-B14F-4D97-AF65-F5344CB8AC3E}">
        <p14:creationId xmlns:p14="http://schemas.microsoft.com/office/powerpoint/2010/main" val="8065938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 y="1143000"/>
            <a:ext cx="8991600" cy="762000"/>
          </a:xfrm>
        </p:spPr>
        <p:txBody>
          <a:bodyPr/>
          <a:lstStyle/>
          <a:p>
            <a:pPr algn="ctr" eaLnBrk="1" hangingPunct="1"/>
            <a:r>
              <a:rPr lang="en-US" sz="4000" b="1" dirty="0">
                <a:solidFill>
                  <a:srgbClr val="990000"/>
                </a:solidFill>
                <a:latin typeface="+mn-lt"/>
              </a:rPr>
              <a:t>Node Sharing</a:t>
            </a:r>
          </a:p>
        </p:txBody>
      </p:sp>
      <p:sp>
        <p:nvSpPr>
          <p:cNvPr id="18435" name="Rectangle 3"/>
          <p:cNvSpPr>
            <a:spLocks noGrp="1" noChangeArrowheads="1"/>
          </p:cNvSpPr>
          <p:nvPr>
            <p:ph idx="1"/>
          </p:nvPr>
        </p:nvSpPr>
        <p:spPr>
          <a:xfrm>
            <a:off x="0" y="1828800"/>
            <a:ext cx="6248400" cy="4572000"/>
          </a:xfrm>
        </p:spPr>
        <p:txBody>
          <a:bodyPr/>
          <a:lstStyle/>
          <a:p>
            <a:r>
              <a:rPr lang="en-US" sz="2200" dirty="0"/>
              <a:t>CHPC provides heat maps of usage of owner nodes by the owner over last two weeks</a:t>
            </a:r>
          </a:p>
          <a:p>
            <a:r>
              <a:rPr lang="en-US" sz="2200" dirty="0">
                <a:hlinkClick r:id="rId3"/>
              </a:rPr>
              <a:t>https://www.chpc.utah.edu/usage/constraints/</a:t>
            </a:r>
            <a:endParaRPr lang="en-US" sz="2200" dirty="0"/>
          </a:p>
          <a:p>
            <a:r>
              <a:rPr lang="en-US" sz="2200" dirty="0"/>
              <a:t>Use this to target specific owner partitions </a:t>
            </a:r>
            <a:r>
              <a:rPr lang="en-US" sz="2200" i="1" dirty="0"/>
              <a:t>with use of constraints </a:t>
            </a:r>
            <a:r>
              <a:rPr lang="en-US" sz="2200" dirty="0"/>
              <a:t>(more later) and node feature list</a:t>
            </a:r>
          </a:p>
          <a:p>
            <a:pPr marL="0" indent="0">
              <a:buNone/>
            </a:pPr>
            <a:endParaRPr lang="en-US" sz="2200" dirty="0"/>
          </a:p>
        </p:txBody>
      </p:sp>
      <p:pic>
        <p:nvPicPr>
          <p:cNvPr id="2" name="Picture 1">
            <a:extLst>
              <a:ext uri="{FF2B5EF4-FFF2-40B4-BE49-F238E27FC236}">
                <a16:creationId xmlns:a16="http://schemas.microsoft.com/office/drawing/2014/main" id="{83E5AE2F-C744-40BA-9789-03A6A5E810D9}"/>
              </a:ext>
            </a:extLst>
          </p:cNvPr>
          <p:cNvPicPr>
            <a:picLocks noChangeAspect="1"/>
          </p:cNvPicPr>
          <p:nvPr/>
        </p:nvPicPr>
        <p:blipFill>
          <a:blip r:embed="rId4"/>
          <a:stretch>
            <a:fillRect/>
          </a:stretch>
        </p:blipFill>
        <p:spPr>
          <a:xfrm>
            <a:off x="6369226" y="1447800"/>
            <a:ext cx="2774774" cy="4800600"/>
          </a:xfrm>
          <a:prstGeom prst="rect">
            <a:avLst/>
          </a:prstGeom>
        </p:spPr>
      </p:pic>
    </p:spTree>
    <p:extLst>
      <p:ext uri="{BB962C8B-B14F-4D97-AF65-F5344CB8AC3E}">
        <p14:creationId xmlns:p14="http://schemas.microsoft.com/office/powerpoint/2010/main" val="77684365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More on Accounts &amp; Partitions</a:t>
            </a:r>
          </a:p>
        </p:txBody>
      </p:sp>
      <p:sp>
        <p:nvSpPr>
          <p:cNvPr id="18435" name="Rectangle 3"/>
          <p:cNvSpPr>
            <a:spLocks noGrp="1" noChangeArrowheads="1"/>
          </p:cNvSpPr>
          <p:nvPr>
            <p:ph idx="1"/>
          </p:nvPr>
        </p:nvSpPr>
        <p:spPr>
          <a:xfrm>
            <a:off x="228601" y="1981200"/>
            <a:ext cx="8610600" cy="4038600"/>
          </a:xfrm>
        </p:spPr>
        <p:txBody>
          <a:bodyPr/>
          <a:lstStyle/>
          <a:p>
            <a:pPr marL="0" indent="0">
              <a:buNone/>
            </a:pPr>
            <a:endParaRPr lang="en-US" sz="2200" dirty="0"/>
          </a:p>
        </p:txBody>
      </p:sp>
      <p:graphicFrame>
        <p:nvGraphicFramePr>
          <p:cNvPr id="2" name="Table 1"/>
          <p:cNvGraphicFramePr>
            <a:graphicFrameLocks noGrp="1"/>
          </p:cNvGraphicFramePr>
          <p:nvPr>
            <p:extLst>
              <p:ext uri="{D42A27DB-BD31-4B8C-83A1-F6EECF244321}">
                <p14:modId xmlns:p14="http://schemas.microsoft.com/office/powerpoint/2010/main" val="1752498695"/>
              </p:ext>
            </p:extLst>
          </p:nvPr>
        </p:nvGraphicFramePr>
        <p:xfrm>
          <a:off x="76200" y="1828800"/>
          <a:ext cx="8991600" cy="4508719"/>
        </p:xfrm>
        <a:graphic>
          <a:graphicData uri="http://schemas.openxmlformats.org/drawingml/2006/table">
            <a:tbl>
              <a:tblPr/>
              <a:tblGrid>
                <a:gridCol w="3505200">
                  <a:extLst>
                    <a:ext uri="{9D8B030D-6E8A-4147-A177-3AD203B41FA5}">
                      <a16:colId xmlns:a16="http://schemas.microsoft.com/office/drawing/2014/main" val="1703437405"/>
                    </a:ext>
                  </a:extLst>
                </a:gridCol>
                <a:gridCol w="5486400">
                  <a:extLst>
                    <a:ext uri="{9D8B030D-6E8A-4147-A177-3AD203B41FA5}">
                      <a16:colId xmlns:a16="http://schemas.microsoft.com/office/drawing/2014/main" val="1990973230"/>
                    </a:ext>
                  </a:extLst>
                </a:gridCol>
              </a:tblGrid>
              <a:tr h="425706">
                <a:tc>
                  <a:txBody>
                    <a:bodyPr/>
                    <a:lstStyle/>
                    <a:p>
                      <a:r>
                        <a:rPr lang="en-US" sz="1200" b="1" dirty="0">
                          <a:effectLst/>
                        </a:rPr>
                        <a:t>Awarded allocations and node ownership status</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1" dirty="0">
                          <a:effectLst/>
                        </a:rPr>
                        <a:t>What resource(s) are available </a:t>
                      </a:r>
                      <a:r>
                        <a:rPr lang="en-US" sz="1100" b="0" dirty="0">
                          <a:effectLst/>
                        </a:rPr>
                        <a:t>(</a:t>
                      </a:r>
                      <a:r>
                        <a:rPr lang="en-US" sz="1000" b="0" dirty="0">
                          <a:effectLst/>
                        </a:rPr>
                        <a:t>recommendation high to low)</a:t>
                      </a:r>
                      <a:endParaRPr lang="en-US" sz="1200" b="0" dirty="0">
                        <a:effectLst/>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62824248"/>
                  </a:ext>
                </a:extLst>
              </a:tr>
              <a:tr h="1153395">
                <a:tc>
                  <a:txBody>
                    <a:bodyPr/>
                    <a:lstStyle/>
                    <a:p>
                      <a:r>
                        <a:rPr lang="en-US" sz="1200" b="1" dirty="0">
                          <a:effectLst/>
                        </a:rPr>
                        <a:t>No allocation </a:t>
                      </a:r>
                      <a:r>
                        <a:rPr lang="en-US" sz="1200" b="0" dirty="0">
                          <a:effectLst/>
                        </a:rPr>
                        <a:t>awarded</a:t>
                      </a:r>
                      <a:r>
                        <a:rPr lang="en-US" sz="1200" b="1" dirty="0">
                          <a:effectLst/>
                        </a:rPr>
                        <a:t>, no owner </a:t>
                      </a:r>
                      <a:r>
                        <a:rPr lang="en-US" sz="1200" b="0" dirty="0">
                          <a:effectLst/>
                        </a:rPr>
                        <a:t>nodes</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200" u="none" dirty="0">
                        <a:solidFill>
                          <a:schemeClr val="tx1"/>
                        </a:solidFill>
                        <a:effectLst/>
                      </a:endParaRPr>
                    </a:p>
                    <a:p>
                      <a:pPr marL="171450" indent="-171450">
                        <a:buFont typeface="Arial" panose="020B0604020202020204" pitchFamily="34" charset="0"/>
                        <a:buChar char="•"/>
                      </a:pPr>
                      <a:r>
                        <a:rPr lang="en-US" sz="1200" u="none" dirty="0">
                          <a:solidFill>
                            <a:schemeClr val="tx1"/>
                          </a:solidFill>
                          <a:effectLst/>
                        </a:rPr>
                        <a:t>Unallocated general nodes (</a:t>
                      </a:r>
                      <a:r>
                        <a:rPr lang="en-US" sz="1200" i="1" u="none" dirty="0" err="1">
                          <a:solidFill>
                            <a:schemeClr val="tx1"/>
                          </a:solidFill>
                          <a:effectLst/>
                        </a:rPr>
                        <a:t>kingspeak</a:t>
                      </a:r>
                      <a:r>
                        <a:rPr lang="en-US" sz="1200" u="none" dirty="0">
                          <a:solidFill>
                            <a:schemeClr val="tx1"/>
                          </a:solidFill>
                          <a:effectLst/>
                        </a:rPr>
                        <a:t>, </a:t>
                      </a:r>
                      <a:r>
                        <a:rPr lang="en-US" sz="1200" i="1" u="none" dirty="0" err="1">
                          <a:solidFill>
                            <a:schemeClr val="tx1"/>
                          </a:solidFill>
                          <a:effectLst/>
                        </a:rPr>
                        <a:t>lonepeak</a:t>
                      </a:r>
                      <a:r>
                        <a:rPr lang="en-US" sz="1200" i="1" u="none" dirty="0">
                          <a:solidFill>
                            <a:schemeClr val="tx1"/>
                          </a:solidFill>
                          <a:effectLst/>
                        </a:rPr>
                        <a:t>, ash</a:t>
                      </a:r>
                      <a:r>
                        <a:rPr lang="en-US" sz="1200" u="none" dirty="0">
                          <a:solidFill>
                            <a:schemeClr val="tx1"/>
                          </a:solidFill>
                          <a:effectLst/>
                        </a:rPr>
                        <a:t>)</a:t>
                      </a:r>
                    </a:p>
                    <a:p>
                      <a:pPr marL="171450" indent="-171450">
                        <a:buFont typeface="Arial" panose="020B0604020202020204" pitchFamily="34" charset="0"/>
                        <a:buChar char="•"/>
                      </a:pPr>
                      <a:r>
                        <a:rPr lang="en-US" sz="1200" u="none" dirty="0">
                          <a:solidFill>
                            <a:schemeClr val="tx1"/>
                          </a:solidFill>
                          <a:effectLst/>
                        </a:rPr>
                        <a:t>Guest access on owner nodes </a:t>
                      </a:r>
                      <a:r>
                        <a:rPr lang="en-US" sz="1200" i="0" u="none" dirty="0">
                          <a:solidFill>
                            <a:schemeClr val="tx1"/>
                          </a:solidFill>
                          <a:effectLst/>
                        </a:rPr>
                        <a:t>(</a:t>
                      </a:r>
                      <a:r>
                        <a:rPr lang="en-US" sz="1200" i="1" u="none" dirty="0">
                          <a:solidFill>
                            <a:schemeClr val="tx1"/>
                          </a:solidFill>
                          <a:effectLst/>
                        </a:rPr>
                        <a:t>&lt;cluster&gt;-guest </a:t>
                      </a:r>
                      <a:r>
                        <a:rPr lang="en-US" sz="1200" i="0" u="none" dirty="0">
                          <a:solidFill>
                            <a:schemeClr val="tx1"/>
                          </a:solidFill>
                          <a:effectLst/>
                        </a:rPr>
                        <a:t>partitions)</a:t>
                      </a:r>
                      <a:br>
                        <a:rPr lang="en-US" sz="1200" dirty="0">
                          <a:effectLst/>
                        </a:rPr>
                      </a:br>
                      <a:r>
                        <a:rPr lang="en-US" sz="1200" u="none" dirty="0">
                          <a:solidFill>
                            <a:schemeClr val="tx1"/>
                          </a:solidFill>
                          <a:effectLst/>
                        </a:rPr>
                        <a:t>Allocated general nodes in freecycle mode (</a:t>
                      </a:r>
                      <a:r>
                        <a:rPr lang="en-US" sz="1200" i="1" u="none" dirty="0" err="1">
                          <a:solidFill>
                            <a:schemeClr val="tx1"/>
                          </a:solidFill>
                          <a:effectLst/>
                        </a:rPr>
                        <a:t>notchpeak</a:t>
                      </a:r>
                      <a:r>
                        <a:rPr lang="en-US" sz="1200" i="1" u="none" dirty="0">
                          <a:solidFill>
                            <a:schemeClr val="tx1"/>
                          </a:solidFill>
                          <a:effectLst/>
                        </a:rPr>
                        <a:t>-freecycle</a:t>
                      </a:r>
                      <a:r>
                        <a:rPr lang="en-US" sz="1200" u="none" dirty="0">
                          <a:solidFill>
                            <a:schemeClr val="tx1"/>
                          </a:solidFill>
                          <a:effectLst/>
                        </a:rPr>
                        <a:t>) </a:t>
                      </a:r>
                      <a:r>
                        <a:rPr lang="en-US" sz="1200" dirty="0">
                          <a:effectLst/>
                        </a:rPr>
                        <a:t>- </a:t>
                      </a:r>
                      <a:r>
                        <a:rPr lang="en-US" sz="1200" u="sng" dirty="0">
                          <a:effectLst/>
                        </a:rPr>
                        <a:t>not recommended</a:t>
                      </a:r>
                      <a:br>
                        <a:rPr lang="en-US" sz="1200" u="sng" dirty="0">
                          <a:effectLst/>
                        </a:rPr>
                      </a:br>
                      <a:endParaRPr lang="en-US" sz="1200" u="sng" dirty="0">
                        <a:solidFill>
                          <a:schemeClr val="tx1"/>
                        </a:solidFill>
                        <a:effectLst/>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64550143"/>
                  </a:ext>
                </a:extLst>
              </a:tr>
              <a:tr h="608150">
                <a:tc>
                  <a:txBody>
                    <a:bodyPr/>
                    <a:lstStyle/>
                    <a:p>
                      <a:r>
                        <a:rPr lang="en-US" sz="1200" b="0" dirty="0">
                          <a:effectLst/>
                        </a:rPr>
                        <a:t>Awarded general </a:t>
                      </a:r>
                      <a:r>
                        <a:rPr lang="en-US" sz="1200" b="1" dirty="0">
                          <a:effectLst/>
                        </a:rPr>
                        <a:t>allocation</a:t>
                      </a:r>
                      <a:r>
                        <a:rPr lang="en-US" sz="1200" dirty="0">
                          <a:effectLst/>
                        </a:rPr>
                        <a:t>, </a:t>
                      </a:r>
                      <a:r>
                        <a:rPr lang="en-US" sz="1200" b="1" dirty="0">
                          <a:effectLst/>
                        </a:rPr>
                        <a:t>no owner </a:t>
                      </a:r>
                      <a:r>
                        <a:rPr lang="en-US" sz="1200" dirty="0">
                          <a:effectLst/>
                        </a:rPr>
                        <a:t>nodes</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effectLst/>
                        </a:rPr>
                        <a:t>Allocated general nodes (</a:t>
                      </a:r>
                      <a:r>
                        <a:rPr lang="en-US" sz="1200" i="1" u="none" dirty="0" err="1">
                          <a:solidFill>
                            <a:schemeClr val="tx1"/>
                          </a:solidFill>
                          <a:effectLst/>
                        </a:rPr>
                        <a:t>notchpeak</a:t>
                      </a:r>
                      <a:r>
                        <a:rPr lang="en-US" sz="1200" u="none" dirty="0">
                          <a:solidFill>
                            <a:schemeClr val="tx1"/>
                          </a:solidFill>
                          <a:effectLst/>
                        </a:rPr>
                        <a:t>)</a:t>
                      </a:r>
                      <a:endParaRPr lang="en-US" sz="1200" u="none" strike="noStrike" dirty="0">
                        <a:solidFill>
                          <a:schemeClr val="tx1"/>
                        </a:solidFill>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dirty="0">
                          <a:solidFill>
                            <a:schemeClr val="tx1"/>
                          </a:solidFill>
                          <a:effectLst/>
                        </a:rPr>
                        <a:t>Unallocated general nodes </a:t>
                      </a:r>
                      <a:r>
                        <a:rPr lang="en-US" sz="1200" u="none" dirty="0">
                          <a:solidFill>
                            <a:schemeClr val="tx1"/>
                          </a:solidFill>
                          <a:effectLst/>
                        </a:rPr>
                        <a:t>(</a:t>
                      </a:r>
                      <a:r>
                        <a:rPr lang="en-US" sz="1200" i="1" u="none" dirty="0" err="1">
                          <a:solidFill>
                            <a:schemeClr val="tx1"/>
                          </a:solidFill>
                          <a:effectLst/>
                        </a:rPr>
                        <a:t>kingspeak</a:t>
                      </a:r>
                      <a:r>
                        <a:rPr lang="en-US" sz="1200" u="none" dirty="0">
                          <a:solidFill>
                            <a:schemeClr val="tx1"/>
                          </a:solidFill>
                          <a:effectLst/>
                        </a:rPr>
                        <a:t>, </a:t>
                      </a:r>
                      <a:r>
                        <a:rPr lang="en-US" sz="1200" i="1" u="none" dirty="0" err="1">
                          <a:solidFill>
                            <a:schemeClr val="tx1"/>
                          </a:solidFill>
                          <a:effectLst/>
                        </a:rPr>
                        <a:t>lonepeak</a:t>
                      </a:r>
                      <a:r>
                        <a:rPr lang="en-US" sz="1200" i="1" u="none" dirty="0">
                          <a:solidFill>
                            <a:schemeClr val="tx1"/>
                          </a:solidFill>
                          <a:effectLst/>
                        </a:rPr>
                        <a:t>, ash</a:t>
                      </a:r>
                      <a:r>
                        <a:rPr lang="en-US" sz="1200" u="none" dirty="0">
                          <a:solidFill>
                            <a:schemeClr val="tx1"/>
                          </a:solidFill>
                          <a:effectLst/>
                        </a:rPr>
                        <a:t>)</a:t>
                      </a:r>
                      <a:br>
                        <a:rPr lang="en-US" sz="1200" dirty="0">
                          <a:effectLst/>
                        </a:rPr>
                      </a:br>
                      <a:r>
                        <a:rPr lang="en-US" sz="1200" u="none" dirty="0">
                          <a:solidFill>
                            <a:schemeClr val="tx1"/>
                          </a:solidFill>
                          <a:effectLst/>
                        </a:rPr>
                        <a:t>Guest access on owner nodes </a:t>
                      </a:r>
                      <a:r>
                        <a:rPr lang="en-US" sz="1200" i="0" u="none" dirty="0">
                          <a:solidFill>
                            <a:schemeClr val="tx1"/>
                          </a:solidFill>
                          <a:effectLst/>
                        </a:rPr>
                        <a:t>(</a:t>
                      </a:r>
                      <a:r>
                        <a:rPr lang="en-US" sz="1200" i="1" u="none" dirty="0">
                          <a:solidFill>
                            <a:schemeClr val="tx1"/>
                          </a:solidFill>
                          <a:effectLst/>
                        </a:rPr>
                        <a:t>&lt;cluster&gt;-guest </a:t>
                      </a:r>
                      <a:r>
                        <a:rPr lang="en-US" sz="1200" i="0" u="none" dirty="0">
                          <a:solidFill>
                            <a:schemeClr val="tx1"/>
                          </a:solidFill>
                          <a:effectLst/>
                        </a:rPr>
                        <a:t>partitions)</a:t>
                      </a:r>
                      <a:endParaRPr lang="en-US" sz="1200" u="none" dirty="0">
                        <a:solidFill>
                          <a:schemeClr val="tx1"/>
                        </a:solidFill>
                        <a:effectLst/>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21759088"/>
                  </a:ext>
                </a:extLst>
              </a:tr>
              <a:tr h="1335510">
                <a:tc>
                  <a:txBody>
                    <a:bodyPr/>
                    <a:lstStyle/>
                    <a:p>
                      <a:r>
                        <a:rPr lang="en-US" sz="1200" dirty="0">
                          <a:effectLst/>
                        </a:rPr>
                        <a:t>Group </a:t>
                      </a:r>
                      <a:r>
                        <a:rPr lang="en-US" sz="1200" b="1" dirty="0">
                          <a:effectLst/>
                        </a:rPr>
                        <a:t>owner nodes</a:t>
                      </a:r>
                      <a:r>
                        <a:rPr lang="en-US" sz="1200" dirty="0">
                          <a:effectLst/>
                        </a:rPr>
                        <a:t>, </a:t>
                      </a:r>
                      <a:r>
                        <a:rPr lang="en-US" sz="1200" b="1" dirty="0">
                          <a:effectLst/>
                        </a:rPr>
                        <a:t>no allocation </a:t>
                      </a:r>
                      <a:r>
                        <a:rPr lang="en-US" sz="1200" dirty="0">
                          <a:effectLst/>
                        </a:rPr>
                        <a:t>awarded</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200" u="none" dirty="0">
                        <a:solidFill>
                          <a:schemeClr val="tx1"/>
                        </a:solidFill>
                        <a:effectLst/>
                      </a:endParaRPr>
                    </a:p>
                    <a:p>
                      <a:pPr marL="171450" indent="-171450">
                        <a:buFont typeface="Arial" panose="020B0604020202020204" pitchFamily="34" charset="0"/>
                        <a:buChar char="•"/>
                      </a:pPr>
                      <a:r>
                        <a:rPr lang="en-US" sz="1200" u="none" dirty="0">
                          <a:solidFill>
                            <a:schemeClr val="tx1"/>
                          </a:solidFill>
                          <a:effectLst/>
                        </a:rPr>
                        <a:t>Group owned nodes (</a:t>
                      </a:r>
                      <a:r>
                        <a:rPr lang="en-US" sz="1200" i="1" u="none" dirty="0">
                          <a:solidFill>
                            <a:schemeClr val="tx1"/>
                          </a:solidFill>
                          <a:effectLst/>
                        </a:rPr>
                        <a:t>&lt;pi-name&gt;-np</a:t>
                      </a:r>
                      <a:r>
                        <a:rPr lang="en-US" sz="1200" i="0" u="none" dirty="0">
                          <a:solidFill>
                            <a:schemeClr val="tx1"/>
                          </a:solidFill>
                          <a:effectLst/>
                        </a:rPr>
                        <a:t>, </a:t>
                      </a:r>
                      <a:r>
                        <a:rPr lang="en-US" sz="1200" i="1" u="none" dirty="0">
                          <a:solidFill>
                            <a:schemeClr val="tx1"/>
                          </a:solidFill>
                          <a:effectLst/>
                        </a:rPr>
                        <a:t>&lt;pi-name&gt;-</a:t>
                      </a:r>
                      <a:r>
                        <a:rPr lang="en-US" sz="1200" i="1" u="none" dirty="0" err="1">
                          <a:solidFill>
                            <a:schemeClr val="tx1"/>
                          </a:solidFill>
                          <a:effectLst/>
                        </a:rPr>
                        <a:t>kp</a:t>
                      </a:r>
                      <a:r>
                        <a:rPr lang="en-US" sz="1200" i="0" u="none" dirty="0">
                          <a:solidFill>
                            <a:schemeClr val="tx1"/>
                          </a:solidFill>
                          <a:effectLst/>
                        </a:rPr>
                        <a:t>)</a:t>
                      </a:r>
                      <a:endParaRPr lang="en-US" sz="1200" u="none" dirty="0">
                        <a:solidFill>
                          <a:schemeClr val="tx1"/>
                        </a:solidFill>
                        <a:effectLst/>
                      </a:endParaRPr>
                    </a:p>
                    <a:p>
                      <a:pPr marL="171450" indent="-171450">
                        <a:buFont typeface="Arial" panose="020B0604020202020204" pitchFamily="34" charset="0"/>
                        <a:buChar char="•"/>
                      </a:pPr>
                      <a:r>
                        <a:rPr lang="en-US" sz="1200" u="none" dirty="0">
                          <a:solidFill>
                            <a:schemeClr val="tx1"/>
                          </a:solidFill>
                          <a:effectLst/>
                        </a:rPr>
                        <a:t>Unallocated general nodes (</a:t>
                      </a:r>
                      <a:r>
                        <a:rPr lang="en-US" sz="1200" i="1" u="none" dirty="0" err="1">
                          <a:solidFill>
                            <a:schemeClr val="tx1"/>
                          </a:solidFill>
                          <a:effectLst/>
                        </a:rPr>
                        <a:t>kingspeak</a:t>
                      </a:r>
                      <a:r>
                        <a:rPr lang="en-US" sz="1200" u="none" dirty="0">
                          <a:solidFill>
                            <a:schemeClr val="tx1"/>
                          </a:solidFill>
                          <a:effectLst/>
                        </a:rPr>
                        <a:t>, </a:t>
                      </a:r>
                      <a:r>
                        <a:rPr lang="en-US" sz="1200" i="1" u="none" dirty="0" err="1">
                          <a:solidFill>
                            <a:schemeClr val="tx1"/>
                          </a:solidFill>
                          <a:effectLst/>
                        </a:rPr>
                        <a:t>lonepeak</a:t>
                      </a:r>
                      <a:r>
                        <a:rPr lang="en-US" sz="1200" i="1" u="none" dirty="0">
                          <a:solidFill>
                            <a:schemeClr val="tx1"/>
                          </a:solidFill>
                          <a:effectLst/>
                        </a:rPr>
                        <a:t>, ash</a:t>
                      </a:r>
                      <a:r>
                        <a:rPr lang="en-US" sz="1200" u="none" dirty="0">
                          <a:solidFill>
                            <a:schemeClr val="tx1"/>
                          </a:solidFill>
                          <a:effectLst/>
                        </a:rPr>
                        <a:t>)</a:t>
                      </a:r>
                    </a:p>
                    <a:p>
                      <a:pPr marL="171450" indent="-171450">
                        <a:buFont typeface="Arial" panose="020B0604020202020204" pitchFamily="34" charset="0"/>
                        <a:buChar char="•"/>
                      </a:pPr>
                      <a:r>
                        <a:rPr lang="en-US" sz="1200" u="none" dirty="0">
                          <a:solidFill>
                            <a:schemeClr val="tx1"/>
                          </a:solidFill>
                          <a:effectLst/>
                        </a:rPr>
                        <a:t>Guest access on owner (</a:t>
                      </a:r>
                      <a:r>
                        <a:rPr lang="en-US" sz="1200" i="1" u="none" dirty="0">
                          <a:solidFill>
                            <a:schemeClr val="tx1"/>
                          </a:solidFill>
                          <a:effectLst/>
                        </a:rPr>
                        <a:t>&lt;cluster&gt;-guest</a:t>
                      </a:r>
                      <a:r>
                        <a:rPr lang="en-US" sz="1200" i="0" u="none" dirty="0">
                          <a:solidFill>
                            <a:schemeClr val="tx1"/>
                          </a:solidFill>
                          <a:effectLst/>
                        </a:rPr>
                        <a:t> partitions)</a:t>
                      </a:r>
                      <a:br>
                        <a:rPr lang="en-US" sz="1200" dirty="0">
                          <a:effectLst/>
                        </a:rPr>
                      </a:br>
                      <a:r>
                        <a:rPr lang="en-US" sz="1200" u="none" dirty="0">
                          <a:solidFill>
                            <a:schemeClr val="tx1"/>
                          </a:solidFill>
                          <a:effectLst/>
                        </a:rPr>
                        <a:t>Allocated general nodes in freecycle mode (</a:t>
                      </a:r>
                      <a:r>
                        <a:rPr lang="en-US" sz="1200" i="1" u="none" dirty="0" err="1">
                          <a:solidFill>
                            <a:schemeClr val="tx1"/>
                          </a:solidFill>
                          <a:effectLst/>
                        </a:rPr>
                        <a:t>notchpeak</a:t>
                      </a:r>
                      <a:r>
                        <a:rPr lang="en-US" sz="1200" i="1" u="none" dirty="0">
                          <a:solidFill>
                            <a:schemeClr val="tx1"/>
                          </a:solidFill>
                          <a:effectLst/>
                        </a:rPr>
                        <a:t>-freecycle</a:t>
                      </a:r>
                      <a:r>
                        <a:rPr lang="en-US" sz="1200" u="none" dirty="0">
                          <a:solidFill>
                            <a:schemeClr val="tx1"/>
                          </a:solidFill>
                          <a:effectLst/>
                        </a:rPr>
                        <a:t>) - </a:t>
                      </a:r>
                      <a:r>
                        <a:rPr lang="en-US" sz="1200" u="sng" dirty="0">
                          <a:solidFill>
                            <a:schemeClr val="tx1"/>
                          </a:solidFill>
                          <a:effectLst/>
                        </a:rPr>
                        <a:t>not recommended</a:t>
                      </a:r>
                      <a:br>
                        <a:rPr lang="en-US" sz="1200" u="sng" dirty="0">
                          <a:solidFill>
                            <a:schemeClr val="tx1"/>
                          </a:solidFill>
                          <a:effectLst/>
                        </a:rPr>
                      </a:br>
                      <a:endParaRPr lang="en-US" sz="1200" u="sng" dirty="0">
                        <a:solidFill>
                          <a:schemeClr val="tx1"/>
                        </a:solidFill>
                        <a:effectLst/>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92244721"/>
                  </a:ext>
                </a:extLst>
              </a:tr>
              <a:tr h="973039">
                <a:tc>
                  <a:txBody>
                    <a:bodyPr/>
                    <a:lstStyle/>
                    <a:p>
                      <a:r>
                        <a:rPr lang="en-US" sz="1200" dirty="0">
                          <a:effectLst/>
                        </a:rPr>
                        <a:t>Group </a:t>
                      </a:r>
                      <a:r>
                        <a:rPr lang="en-US" sz="1200" b="1" dirty="0">
                          <a:effectLst/>
                        </a:rPr>
                        <a:t>owner node</a:t>
                      </a:r>
                      <a:r>
                        <a:rPr lang="en-US" sz="1200" dirty="0">
                          <a:effectLst/>
                        </a:rPr>
                        <a:t>, awarded </a:t>
                      </a:r>
                      <a:r>
                        <a:rPr lang="en-US" sz="1200" b="1" dirty="0">
                          <a:effectLst/>
                        </a:rPr>
                        <a:t>general allocation</a:t>
                      </a: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effectLst/>
                        </a:rPr>
                        <a:t>Group owned nodes (</a:t>
                      </a:r>
                      <a:r>
                        <a:rPr lang="en-US" sz="1200" i="1" u="none" dirty="0">
                          <a:solidFill>
                            <a:schemeClr val="tx1"/>
                          </a:solidFill>
                          <a:effectLst/>
                        </a:rPr>
                        <a:t>&lt;pi-name&gt;-np</a:t>
                      </a:r>
                      <a:r>
                        <a:rPr lang="en-US" sz="1200" i="0" u="none" dirty="0">
                          <a:solidFill>
                            <a:schemeClr val="tx1"/>
                          </a:solidFill>
                          <a:effectLst/>
                        </a:rPr>
                        <a:t>, </a:t>
                      </a:r>
                      <a:r>
                        <a:rPr lang="en-US" sz="1200" i="1" u="none" dirty="0">
                          <a:solidFill>
                            <a:schemeClr val="tx1"/>
                          </a:solidFill>
                          <a:effectLst/>
                        </a:rPr>
                        <a:t>&lt;pi-name&gt;-</a:t>
                      </a:r>
                      <a:r>
                        <a:rPr lang="en-US" sz="1200" i="1" u="none" dirty="0" err="1">
                          <a:solidFill>
                            <a:schemeClr val="tx1"/>
                          </a:solidFill>
                          <a:effectLst/>
                        </a:rPr>
                        <a:t>kp</a:t>
                      </a:r>
                      <a:r>
                        <a:rPr lang="en-US" sz="1200" i="0" u="none" dirty="0">
                          <a:solidFill>
                            <a:schemeClr val="tx1"/>
                          </a:solidFill>
                          <a:effectLst/>
                        </a:rPr>
                        <a:t>)</a:t>
                      </a:r>
                      <a:endParaRPr lang="en-US" sz="1200" u="none" dirty="0">
                        <a:solidFill>
                          <a:schemeClr val="tx1"/>
                        </a:solidFill>
                        <a:effectLst/>
                      </a:endParaRPr>
                    </a:p>
                    <a:p>
                      <a:pPr marL="171450" indent="-171450">
                        <a:buFont typeface="Arial" panose="020B0604020202020204" pitchFamily="34" charset="0"/>
                        <a:buChar char="•"/>
                      </a:pPr>
                      <a:r>
                        <a:rPr lang="en-US" sz="1200" u="none" dirty="0">
                          <a:solidFill>
                            <a:schemeClr val="tx1"/>
                          </a:solidFill>
                          <a:effectLst/>
                        </a:rPr>
                        <a:t>Allocated general nodes (</a:t>
                      </a:r>
                      <a:r>
                        <a:rPr lang="en-US" sz="1200" i="1" u="none" dirty="0" err="1">
                          <a:solidFill>
                            <a:schemeClr val="tx1"/>
                          </a:solidFill>
                          <a:effectLst/>
                        </a:rPr>
                        <a:t>notchpeak</a:t>
                      </a:r>
                      <a:r>
                        <a:rPr lang="en-US" sz="1200" u="none" dirty="0">
                          <a:solidFill>
                            <a:schemeClr val="tx1"/>
                          </a:solidFill>
                          <a:effectLst/>
                        </a:rPr>
                        <a:t>)</a:t>
                      </a:r>
                    </a:p>
                    <a:p>
                      <a:pPr marL="171450" indent="-171450">
                        <a:buFont typeface="Arial" panose="020B0604020202020204" pitchFamily="34" charset="0"/>
                        <a:buChar char="•"/>
                      </a:pPr>
                      <a:r>
                        <a:rPr lang="en-US" sz="1200" u="none" dirty="0">
                          <a:solidFill>
                            <a:schemeClr val="tx1"/>
                          </a:solidFill>
                          <a:effectLst/>
                        </a:rPr>
                        <a:t>Unallocated general nodes (</a:t>
                      </a:r>
                      <a:r>
                        <a:rPr lang="en-US" sz="1200" i="1" u="none" dirty="0" err="1">
                          <a:solidFill>
                            <a:schemeClr val="tx1"/>
                          </a:solidFill>
                          <a:effectLst/>
                        </a:rPr>
                        <a:t>kingspeak</a:t>
                      </a:r>
                      <a:r>
                        <a:rPr lang="en-US" sz="1200" u="none" dirty="0">
                          <a:solidFill>
                            <a:schemeClr val="tx1"/>
                          </a:solidFill>
                          <a:effectLst/>
                        </a:rPr>
                        <a:t>, </a:t>
                      </a:r>
                      <a:r>
                        <a:rPr lang="en-US" sz="1200" i="1" u="none" dirty="0" err="1">
                          <a:solidFill>
                            <a:schemeClr val="tx1"/>
                          </a:solidFill>
                          <a:effectLst/>
                        </a:rPr>
                        <a:t>lonepeak</a:t>
                      </a:r>
                      <a:r>
                        <a:rPr lang="en-US" sz="1200" i="1" u="none" dirty="0">
                          <a:solidFill>
                            <a:schemeClr val="tx1"/>
                          </a:solidFill>
                          <a:effectLst/>
                        </a:rPr>
                        <a:t>, ash</a:t>
                      </a:r>
                      <a:r>
                        <a:rPr lang="en-US" sz="1200" u="none" dirty="0">
                          <a:solidFill>
                            <a:schemeClr val="tx1"/>
                          </a:solidFill>
                          <a:effectLst/>
                        </a:rPr>
                        <a:t>)</a:t>
                      </a:r>
                    </a:p>
                    <a:p>
                      <a:pPr marL="171450" indent="-171450">
                        <a:buFont typeface="Arial" panose="020B0604020202020204" pitchFamily="34" charset="0"/>
                        <a:buChar char="•"/>
                      </a:pPr>
                      <a:r>
                        <a:rPr lang="en-US" sz="1200" u="none" dirty="0">
                          <a:solidFill>
                            <a:schemeClr val="tx1"/>
                          </a:solidFill>
                          <a:effectLst/>
                        </a:rPr>
                        <a:t>Guest access on owner nodes </a:t>
                      </a:r>
                      <a:r>
                        <a:rPr lang="en-US" sz="1200" i="0" u="none" dirty="0">
                          <a:solidFill>
                            <a:schemeClr val="tx1"/>
                          </a:solidFill>
                          <a:effectLst/>
                        </a:rPr>
                        <a:t>(</a:t>
                      </a:r>
                      <a:r>
                        <a:rPr lang="en-US" sz="1200" i="1" u="none" dirty="0">
                          <a:solidFill>
                            <a:schemeClr val="tx1"/>
                          </a:solidFill>
                          <a:effectLst/>
                        </a:rPr>
                        <a:t>&lt;cluster&gt;-guest </a:t>
                      </a:r>
                      <a:r>
                        <a:rPr lang="en-US" sz="1200" i="0" u="none" dirty="0">
                          <a:solidFill>
                            <a:schemeClr val="tx1"/>
                          </a:solidFill>
                          <a:effectLst/>
                        </a:rPr>
                        <a:t>partitions)</a:t>
                      </a:r>
                      <a:endParaRPr lang="en-US" sz="1200" u="none" dirty="0">
                        <a:solidFill>
                          <a:schemeClr val="tx1"/>
                        </a:solidFill>
                        <a:effectLst/>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25663956"/>
                  </a:ext>
                </a:extLst>
              </a:tr>
            </a:tbl>
          </a:graphicData>
        </a:graphic>
      </p:graphicFrame>
      <p:sp>
        <p:nvSpPr>
          <p:cNvPr id="3" name="Rectangle 2">
            <a:extLst>
              <a:ext uri="{FF2B5EF4-FFF2-40B4-BE49-F238E27FC236}">
                <a16:creationId xmlns:a16="http://schemas.microsoft.com/office/drawing/2014/main" id="{800ABD00-DB1E-4760-BB3E-8AA154636A60}"/>
              </a:ext>
            </a:extLst>
          </p:cNvPr>
          <p:cNvSpPr/>
          <p:nvPr/>
        </p:nvSpPr>
        <p:spPr>
          <a:xfrm>
            <a:off x="2241" y="6427113"/>
            <a:ext cx="9144000" cy="430887"/>
          </a:xfrm>
          <a:prstGeom prst="rect">
            <a:avLst/>
          </a:prstGeom>
        </p:spPr>
        <p:txBody>
          <a:bodyPr wrap="square">
            <a:spAutoFit/>
          </a:bodyPr>
          <a:lstStyle/>
          <a:p>
            <a:pPr marL="0" indent="0">
              <a:buNone/>
            </a:pPr>
            <a:r>
              <a:rPr lang="en-US" sz="2200" dirty="0"/>
              <a:t>See </a:t>
            </a:r>
            <a:r>
              <a:rPr lang="en-US" sz="2200" dirty="0">
                <a:hlinkClick r:id="rId3"/>
              </a:rPr>
              <a:t>https://www.chpc.utah.edu/documentation/guides/index.php#parts</a:t>
            </a:r>
            <a:r>
              <a:rPr lang="en-US" sz="2200" dirty="0"/>
              <a:t> </a:t>
            </a:r>
          </a:p>
        </p:txBody>
      </p:sp>
    </p:spTree>
    <p:extLst>
      <p:ext uri="{BB962C8B-B14F-4D97-AF65-F5344CB8AC3E}">
        <p14:creationId xmlns:p14="http://schemas.microsoft.com/office/powerpoint/2010/main" val="417025936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300" dirty="0">
                <a:solidFill>
                  <a:srgbClr val="0070C0"/>
                </a:solidFill>
                <a:latin typeface="Consolas" panose="020B0609020204030204" pitchFamily="49" charset="0"/>
                <a:cs typeface="Consolas" panose="020B0609020204030204" pitchFamily="49" charset="0"/>
              </a:rPr>
              <a:t>#!/bin/bash</a:t>
            </a:r>
          </a:p>
          <a:p>
            <a:pPr marL="0" indent="0">
              <a:buNone/>
            </a:pPr>
            <a:r>
              <a:rPr lang="en-US" sz="13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--partition=</a:t>
            </a:r>
            <a:r>
              <a:rPr lang="en-US" sz="1300" dirty="0" err="1">
                <a:solidFill>
                  <a:srgbClr val="0070C0"/>
                </a:solidFill>
                <a:latin typeface="Consolas" panose="020B0609020204030204" pitchFamily="49" charset="0"/>
                <a:cs typeface="Consolas" panose="020B0609020204030204" pitchFamily="49" charset="0"/>
              </a:rPr>
              <a:t>kingspeak</a:t>
            </a:r>
            <a:r>
              <a:rPr lang="en-US" sz="1300" dirty="0">
                <a:solidFill>
                  <a:srgbClr val="0070C0"/>
                </a:solidFill>
                <a:latin typeface="Consolas" panose="020B0609020204030204" pitchFamily="49" charset="0"/>
                <a:cs typeface="Consolas" panose="020B0609020204030204" pitchFamily="49" charset="0"/>
              </a:rPr>
              <a:t>-shared-guest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3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300" dirty="0">
                <a:solidFill>
                  <a:srgbClr val="0070C0"/>
                </a:solidFill>
                <a:latin typeface="Consolas" panose="020B0609020204030204" pitchFamily="49" charset="0"/>
                <a:cs typeface="Consolas" panose="020B0609020204030204" pitchFamily="49" charset="0"/>
              </a:rPr>
              <a:t>#SBATCH --</a:t>
            </a:r>
            <a:r>
              <a:rPr lang="en-US" sz="1300" dirty="0" err="1">
                <a:solidFill>
                  <a:srgbClr val="0070C0"/>
                </a:solidFill>
                <a:latin typeface="Consolas" panose="020B0609020204030204" pitchFamily="49" charset="0"/>
                <a:cs typeface="Consolas" panose="020B0609020204030204" pitchFamily="49" charset="0"/>
              </a:rPr>
              <a:t>ntasks</a:t>
            </a:r>
            <a:r>
              <a:rPr lang="en-US" sz="1300" dirty="0">
                <a:solidFill>
                  <a:srgbClr val="0070C0"/>
                </a:solidFill>
                <a:latin typeface="Consolas" panose="020B0609020204030204" pitchFamily="49" charset="0"/>
                <a:cs typeface="Consolas" panose="020B0609020204030204" pitchFamily="49" charset="0"/>
              </a:rPr>
              <a:t>=8</a:t>
            </a:r>
          </a:p>
          <a:p>
            <a:pPr marL="0" indent="0">
              <a:buNone/>
            </a:pPr>
            <a:r>
              <a:rPr lang="en-US" sz="13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300" dirty="0">
                <a:solidFill>
                  <a:srgbClr val="0070C0"/>
                </a:solidFill>
                <a:latin typeface="Consolas" panose="020B0609020204030204" pitchFamily="49" charset="0"/>
                <a:cs typeface="Consolas" panose="020B0609020204030204" pitchFamily="49" charset="0"/>
              </a:rPr>
              <a:t>#SBATCH -o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j.out</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-e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j.err</a:t>
            </a:r>
            <a:r>
              <a:rPr lang="en-US" sz="1300" dirty="0">
                <a:solidFill>
                  <a:srgbClr val="0070C0"/>
                </a:solidFill>
                <a:latin typeface="Consolas" panose="020B0609020204030204" pitchFamily="49" charset="0"/>
                <a:cs typeface="Consolas" panose="020B0609020204030204" pitchFamily="49" charset="0"/>
              </a:rPr>
              <a:t>-%N</a:t>
            </a:r>
          </a:p>
          <a:p>
            <a:pPr marL="0" indent="0">
              <a:buNone/>
            </a:pPr>
            <a:endParaRPr lang="en-US" sz="2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300" kern="0" dirty="0">
                <a:solidFill>
                  <a:srgbClr val="0070C0"/>
                </a:solidFill>
                <a:latin typeface="Consolas" panose="020B0609020204030204" pitchFamily="49" charset="0"/>
                <a:cs typeface="Consolas" panose="020B0609020204030204" pitchFamily="49" charset="0"/>
              </a:rPr>
              <a:t>#!/bin/</a:t>
            </a:r>
            <a:r>
              <a:rPr lang="en-US" sz="1300" kern="0" dirty="0" err="1">
                <a:solidFill>
                  <a:srgbClr val="0070C0"/>
                </a:solidFill>
                <a:latin typeface="Consolas" panose="020B0609020204030204" pitchFamily="49" charset="0"/>
                <a:cs typeface="Consolas" panose="020B0609020204030204" pitchFamily="49" charset="0"/>
              </a:rPr>
              <a:t>tcsh</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--partition=</a:t>
            </a:r>
            <a:r>
              <a:rPr lang="en-US" sz="1300" kern="0" dirty="0" err="1">
                <a:solidFill>
                  <a:srgbClr val="0070C0"/>
                </a:solidFill>
                <a:latin typeface="Consolas" panose="020B0609020204030204" pitchFamily="49" charset="0"/>
                <a:cs typeface="Consolas" panose="020B0609020204030204" pitchFamily="49" charset="0"/>
              </a:rPr>
              <a:t>kingspeak</a:t>
            </a:r>
            <a:r>
              <a:rPr lang="en-US" sz="1300" kern="0" dirty="0">
                <a:solidFill>
                  <a:srgbClr val="0070C0"/>
                </a:solidFill>
                <a:latin typeface="Consolas" panose="020B0609020204030204" pitchFamily="49" charset="0"/>
                <a:cs typeface="Consolas" panose="020B0609020204030204" pitchFamily="49" charset="0"/>
              </a:rPr>
              <a:t>-shared-guest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t>
            </a:r>
            <a:r>
              <a:rPr lang="en-US" sz="1300" kern="0" dirty="0" err="1">
                <a:solidFill>
                  <a:srgbClr val="0070C0"/>
                </a:solidFill>
                <a:latin typeface="Consolas" panose="020B0609020204030204" pitchFamily="49" charset="0"/>
                <a:cs typeface="Consolas" panose="020B0609020204030204" pitchFamily="49" charset="0"/>
              </a:rPr>
              <a:t>ntasks</a:t>
            </a:r>
            <a:r>
              <a:rPr lang="en-US" sz="13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-o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j.out</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-e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j.err</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2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Lst>
          </p:cNvPr>
          <p:cNvSpPr/>
          <p:nvPr/>
        </p:nvSpPr>
        <p:spPr bwMode="auto">
          <a:xfrm>
            <a:off x="105425" y="16002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Lst>
          </p:cNvPr>
          <p:cNvSpPr/>
          <p:nvPr/>
        </p:nvSpPr>
        <p:spPr bwMode="auto">
          <a:xfrm>
            <a:off x="4622163" y="16002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4057471"/>
            <a:ext cx="6577161" cy="1200329"/>
          </a:xfrm>
          <a:prstGeom prst="rect">
            <a:avLst/>
          </a:prstGeom>
          <a:noFill/>
        </p:spPr>
        <p:txBody>
          <a:bodyPr wrap="square" rtlCol="0">
            <a:spAutoFit/>
          </a:bodyPr>
          <a:lstStyle/>
          <a:p>
            <a:pPr algn="ctr"/>
            <a:r>
              <a:rPr lang="en-US" u="sng" dirty="0">
                <a:solidFill>
                  <a:srgbClr val="FF0000"/>
                </a:solidFill>
              </a:rPr>
              <a:t>#SBATCH --time=02:00:00 </a:t>
            </a:r>
            <a:r>
              <a:rPr lang="en-US" dirty="0">
                <a:solidFill>
                  <a:srgbClr val="FF0000"/>
                </a:solidFill>
              </a:rPr>
              <a:t> specifies </a:t>
            </a:r>
            <a:r>
              <a:rPr lang="en-US" sz="2400" dirty="0">
                <a:solidFill>
                  <a:srgbClr val="FF0000"/>
                </a:solidFill>
                <a:sym typeface="Wingdings" panose="05000000000000000000" pitchFamily="2" charset="2"/>
              </a:rPr>
              <a:t>wall </a:t>
            </a:r>
            <a:r>
              <a:rPr lang="en-US" sz="2400" dirty="0">
                <a:solidFill>
                  <a:srgbClr val="FF0000"/>
                </a:solidFill>
              </a:rPr>
              <a:t>time of a job in </a:t>
            </a:r>
            <a:r>
              <a:rPr lang="en-US" dirty="0" err="1">
                <a:solidFill>
                  <a:srgbClr val="FF0000"/>
                </a:solidFill>
              </a:rPr>
              <a:t>H</a:t>
            </a:r>
            <a:r>
              <a:rPr lang="en-US" sz="2400" dirty="0" err="1">
                <a:solidFill>
                  <a:srgbClr val="FF0000"/>
                </a:solidFill>
              </a:rPr>
              <a:t>ours:Minutes:Seconds</a:t>
            </a:r>
            <a:endParaRPr lang="en-US" sz="2400" dirty="0">
              <a:solidFill>
                <a:srgbClr val="FF0000"/>
              </a:solidFill>
            </a:endParaRP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2701465" y="5106761"/>
            <a:ext cx="3138616" cy="830997"/>
          </a:xfrm>
          <a:prstGeom prst="rect">
            <a:avLst/>
          </a:prstGeom>
          <a:noFill/>
        </p:spPr>
        <p:txBody>
          <a:bodyPr wrap="none" rtlCol="0">
            <a:spAutoFit/>
          </a:bodyPr>
          <a:lstStyle/>
          <a:p>
            <a:pPr algn="ctr"/>
            <a:r>
              <a:rPr lang="en-US" dirty="0">
                <a:solidFill>
                  <a:srgbClr val="FF0000"/>
                </a:solidFill>
              </a:rPr>
              <a:t>#SBATCH -t 02:00:00</a:t>
            </a:r>
            <a:endParaRPr lang="en-US" sz="2400" dirty="0">
              <a:solidFill>
                <a:srgbClr val="FF0000"/>
              </a:solidFill>
            </a:endParaRPr>
          </a:p>
          <a:p>
            <a:pPr algn="ctr"/>
            <a:r>
              <a:rPr lang="en-US" dirty="0">
                <a:solidFill>
                  <a:srgbClr val="FF0000"/>
                </a:solidFill>
              </a:rPr>
              <a:t>also works</a:t>
            </a:r>
          </a:p>
        </p:txBody>
      </p:sp>
    </p:spTree>
    <p:extLst>
      <p:ext uri="{BB962C8B-B14F-4D97-AF65-F5344CB8AC3E}">
        <p14:creationId xmlns:p14="http://schemas.microsoft.com/office/powerpoint/2010/main" val="3098165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1" nodeType="clickEffect">
                                  <p:stCondLst>
                                    <p:cond delay="0"/>
                                  </p:stCondLst>
                                  <p:childTnLst>
                                    <p:animMotion origin="layout" path="M 0.00104 -0.01667 L 0.00104 0.02778 " pathEditMode="relative" rAng="0" ptsTypes="AA">
                                      <p:cBhvr>
                                        <p:cTn id="6" dur="2000" fill="hold"/>
                                        <p:tgtEl>
                                          <p:spTgt spid="2"/>
                                        </p:tgtEl>
                                        <p:attrNameLst>
                                          <p:attrName>ppt_x</p:attrName>
                                          <p:attrName>ppt_y</p:attrName>
                                        </p:attrNameLst>
                                      </p:cBhvr>
                                      <p:rCtr x="0" y="2222"/>
                                    </p:animMotion>
                                  </p:childTnLst>
                                </p:cTn>
                              </p:par>
                              <p:par>
                                <p:cTn id="7" presetID="0" presetClass="path" presetSubtype="0" accel="50000" decel="50000" fill="hold" grpId="1" nodeType="withEffect">
                                  <p:stCondLst>
                                    <p:cond delay="0"/>
                                  </p:stCondLst>
                                  <p:childTnLst>
                                    <p:animMotion origin="layout" path="M -0.00139 -0.01667 L -0.00139 0.02778 " pathEditMode="relative" rAng="0" ptsTypes="AA">
                                      <p:cBhvr>
                                        <p:cTn id="8" dur="2000" fill="hold"/>
                                        <p:tgtEl>
                                          <p:spTgt spid="3"/>
                                        </p:tgtEl>
                                        <p:attrNameLst>
                                          <p:attrName>ppt_x</p:attrName>
                                          <p:attrName>ppt_y</p:attrName>
                                        </p:attrNameLst>
                                      </p:cBhvr>
                                      <p:rCtr x="0" y="2222"/>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1" animBg="1"/>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300" dirty="0">
                <a:solidFill>
                  <a:srgbClr val="0070C0"/>
                </a:solidFill>
                <a:latin typeface="Consolas" panose="020B0609020204030204" pitchFamily="49" charset="0"/>
                <a:cs typeface="Consolas" panose="020B0609020204030204" pitchFamily="49" charset="0"/>
              </a:rPr>
              <a:t>#!/bin/bash</a:t>
            </a:r>
          </a:p>
          <a:p>
            <a:pPr marL="0" indent="0">
              <a:buNone/>
            </a:pPr>
            <a:r>
              <a:rPr lang="en-US" sz="13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--partition=</a:t>
            </a:r>
            <a:r>
              <a:rPr lang="en-US" sz="1300" dirty="0" err="1">
                <a:solidFill>
                  <a:srgbClr val="0070C0"/>
                </a:solidFill>
                <a:latin typeface="Consolas" panose="020B0609020204030204" pitchFamily="49" charset="0"/>
                <a:cs typeface="Consolas" panose="020B0609020204030204" pitchFamily="49" charset="0"/>
              </a:rPr>
              <a:t>kingspeak</a:t>
            </a:r>
            <a:r>
              <a:rPr lang="en-US" sz="1300" dirty="0">
                <a:solidFill>
                  <a:srgbClr val="0070C0"/>
                </a:solidFill>
                <a:latin typeface="Consolas" panose="020B0609020204030204" pitchFamily="49" charset="0"/>
                <a:cs typeface="Consolas" panose="020B0609020204030204" pitchFamily="49" charset="0"/>
              </a:rPr>
              <a:t>-shared-guest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3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300" dirty="0">
                <a:solidFill>
                  <a:srgbClr val="0070C0"/>
                </a:solidFill>
                <a:latin typeface="Consolas" panose="020B0609020204030204" pitchFamily="49" charset="0"/>
                <a:cs typeface="Consolas" panose="020B0609020204030204" pitchFamily="49" charset="0"/>
              </a:rPr>
              <a:t>#SBATCH --</a:t>
            </a:r>
            <a:r>
              <a:rPr lang="en-US" sz="1300" dirty="0" err="1">
                <a:solidFill>
                  <a:srgbClr val="0070C0"/>
                </a:solidFill>
                <a:latin typeface="Consolas" panose="020B0609020204030204" pitchFamily="49" charset="0"/>
                <a:cs typeface="Consolas" panose="020B0609020204030204" pitchFamily="49" charset="0"/>
              </a:rPr>
              <a:t>ntasks</a:t>
            </a:r>
            <a:r>
              <a:rPr lang="en-US" sz="1300" dirty="0">
                <a:solidFill>
                  <a:srgbClr val="0070C0"/>
                </a:solidFill>
                <a:latin typeface="Consolas" panose="020B0609020204030204" pitchFamily="49" charset="0"/>
                <a:cs typeface="Consolas" panose="020B0609020204030204" pitchFamily="49" charset="0"/>
              </a:rPr>
              <a:t>=8</a:t>
            </a:r>
          </a:p>
          <a:p>
            <a:pPr marL="0" indent="0">
              <a:buNone/>
            </a:pPr>
            <a:r>
              <a:rPr lang="en-US" sz="13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300" dirty="0">
                <a:solidFill>
                  <a:srgbClr val="0070C0"/>
                </a:solidFill>
                <a:latin typeface="Consolas" panose="020B0609020204030204" pitchFamily="49" charset="0"/>
                <a:cs typeface="Consolas" panose="020B0609020204030204" pitchFamily="49" charset="0"/>
              </a:rPr>
              <a:t>#SBATCH -o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j.out</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-e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j.err</a:t>
            </a:r>
            <a:r>
              <a:rPr lang="en-US" sz="1300" dirty="0">
                <a:solidFill>
                  <a:srgbClr val="0070C0"/>
                </a:solidFill>
                <a:latin typeface="Consolas" panose="020B0609020204030204" pitchFamily="49" charset="0"/>
                <a:cs typeface="Consolas" panose="020B0609020204030204" pitchFamily="49" charset="0"/>
              </a:rPr>
              <a:t>-%N</a:t>
            </a:r>
          </a:p>
          <a:p>
            <a:pPr marL="0" indent="0">
              <a:buNone/>
            </a:pPr>
            <a:endParaRPr lang="en-US" sz="2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300" kern="0" dirty="0">
                <a:solidFill>
                  <a:srgbClr val="0070C0"/>
                </a:solidFill>
                <a:latin typeface="Consolas" panose="020B0609020204030204" pitchFamily="49" charset="0"/>
                <a:cs typeface="Consolas" panose="020B0609020204030204" pitchFamily="49" charset="0"/>
              </a:rPr>
              <a:t>#!/bin/</a:t>
            </a:r>
            <a:r>
              <a:rPr lang="en-US" sz="1300" kern="0" dirty="0" err="1">
                <a:solidFill>
                  <a:srgbClr val="0070C0"/>
                </a:solidFill>
                <a:latin typeface="Consolas" panose="020B0609020204030204" pitchFamily="49" charset="0"/>
                <a:cs typeface="Consolas" panose="020B0609020204030204" pitchFamily="49" charset="0"/>
              </a:rPr>
              <a:t>tcsh</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--partition=</a:t>
            </a:r>
            <a:r>
              <a:rPr lang="en-US" sz="1300" kern="0" dirty="0" err="1">
                <a:solidFill>
                  <a:srgbClr val="0070C0"/>
                </a:solidFill>
                <a:latin typeface="Consolas" panose="020B0609020204030204" pitchFamily="49" charset="0"/>
                <a:cs typeface="Consolas" panose="020B0609020204030204" pitchFamily="49" charset="0"/>
              </a:rPr>
              <a:t>kingspeak</a:t>
            </a:r>
            <a:r>
              <a:rPr lang="en-US" sz="1300" kern="0" dirty="0">
                <a:solidFill>
                  <a:srgbClr val="0070C0"/>
                </a:solidFill>
                <a:latin typeface="Consolas" panose="020B0609020204030204" pitchFamily="49" charset="0"/>
                <a:cs typeface="Consolas" panose="020B0609020204030204" pitchFamily="49" charset="0"/>
              </a:rPr>
              <a:t>-shared-guest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t>
            </a:r>
            <a:r>
              <a:rPr lang="en-US" sz="1300" kern="0" dirty="0" err="1">
                <a:solidFill>
                  <a:srgbClr val="0070C0"/>
                </a:solidFill>
                <a:latin typeface="Consolas" panose="020B0609020204030204" pitchFamily="49" charset="0"/>
                <a:cs typeface="Consolas" panose="020B0609020204030204" pitchFamily="49" charset="0"/>
              </a:rPr>
              <a:t>ntasks</a:t>
            </a:r>
            <a:r>
              <a:rPr lang="en-US" sz="13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-o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j.out</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-e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j.err</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2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Lst>
          </p:cNvPr>
          <p:cNvSpPr/>
          <p:nvPr/>
        </p:nvSpPr>
        <p:spPr bwMode="auto">
          <a:xfrm>
            <a:off x="89737" y="18288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Lst>
          </p:cNvPr>
          <p:cNvSpPr/>
          <p:nvPr/>
        </p:nvSpPr>
        <p:spPr bwMode="auto">
          <a:xfrm>
            <a:off x="4601134" y="18288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4057471"/>
            <a:ext cx="6577161" cy="1200329"/>
          </a:xfrm>
          <a:prstGeom prst="rect">
            <a:avLst/>
          </a:prstGeom>
          <a:noFill/>
        </p:spPr>
        <p:txBody>
          <a:bodyPr wrap="square" rtlCol="0">
            <a:spAutoFit/>
          </a:bodyPr>
          <a:lstStyle/>
          <a:p>
            <a:pPr marL="0" indent="0" algn="ctr">
              <a:buNone/>
            </a:pPr>
            <a:r>
              <a:rPr lang="en-US" u="sng" dirty="0">
                <a:solidFill>
                  <a:srgbClr val="FF0000"/>
                </a:solidFill>
              </a:rPr>
              <a:t>#SBATCH --nodes=1 </a:t>
            </a:r>
            <a:r>
              <a:rPr lang="en-US" dirty="0">
                <a:solidFill>
                  <a:srgbClr val="FF0000"/>
                </a:solidFill>
              </a:rPr>
              <a:t> specifies </a:t>
            </a:r>
            <a:r>
              <a:rPr lang="en-US" dirty="0">
                <a:solidFill>
                  <a:srgbClr val="FF0000"/>
                </a:solidFill>
                <a:sym typeface="Wingdings" panose="05000000000000000000" pitchFamily="2" charset="2"/>
              </a:rPr>
              <a:t>number of nodes</a:t>
            </a:r>
            <a:endParaRPr lang="en-US" dirty="0">
              <a:solidFill>
                <a:srgbClr val="FF0000"/>
              </a:solidFill>
            </a:endParaRP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3146298" y="5106761"/>
            <a:ext cx="2248950" cy="830997"/>
          </a:xfrm>
          <a:prstGeom prst="rect">
            <a:avLst/>
          </a:prstGeom>
          <a:noFill/>
        </p:spPr>
        <p:txBody>
          <a:bodyPr wrap="none" rtlCol="0">
            <a:spAutoFit/>
          </a:bodyPr>
          <a:lstStyle/>
          <a:p>
            <a:pPr algn="ctr"/>
            <a:r>
              <a:rPr lang="en-US" dirty="0">
                <a:solidFill>
                  <a:srgbClr val="FF0000"/>
                </a:solidFill>
              </a:rPr>
              <a:t>#SBATCH -N 1</a:t>
            </a:r>
            <a:endParaRPr lang="en-US" sz="2400" dirty="0">
              <a:solidFill>
                <a:srgbClr val="FF0000"/>
              </a:solidFill>
            </a:endParaRPr>
          </a:p>
          <a:p>
            <a:pPr algn="ctr"/>
            <a:r>
              <a:rPr lang="en-US" dirty="0">
                <a:solidFill>
                  <a:srgbClr val="FF0000"/>
                </a:solidFill>
              </a:rPr>
              <a:t>also works</a:t>
            </a:r>
          </a:p>
        </p:txBody>
      </p:sp>
    </p:spTree>
    <p:extLst>
      <p:ext uri="{BB962C8B-B14F-4D97-AF65-F5344CB8AC3E}">
        <p14:creationId xmlns:p14="http://schemas.microsoft.com/office/powerpoint/2010/main" val="3074738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03333 " pathEditMode="relative" ptsTypes="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 0.03333 " pathEditMode="relative" ptsTypes="AA">
                                      <p:cBhvr>
                                        <p:cTn id="8" dur="2000" fill="hold"/>
                                        <p:tgtEl>
                                          <p:spTgt spid="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300" dirty="0">
                <a:solidFill>
                  <a:srgbClr val="0070C0"/>
                </a:solidFill>
                <a:latin typeface="Consolas" panose="020B0609020204030204" pitchFamily="49" charset="0"/>
                <a:cs typeface="Consolas" panose="020B0609020204030204" pitchFamily="49" charset="0"/>
              </a:rPr>
              <a:t>#!/bin/bash</a:t>
            </a:r>
          </a:p>
          <a:p>
            <a:pPr marL="0" indent="0">
              <a:buNone/>
            </a:pPr>
            <a:r>
              <a:rPr lang="en-US" sz="13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--partition=</a:t>
            </a:r>
            <a:r>
              <a:rPr lang="en-US" sz="1300" dirty="0" err="1">
                <a:solidFill>
                  <a:srgbClr val="0070C0"/>
                </a:solidFill>
                <a:latin typeface="Consolas" panose="020B0609020204030204" pitchFamily="49" charset="0"/>
                <a:cs typeface="Consolas" panose="020B0609020204030204" pitchFamily="49" charset="0"/>
              </a:rPr>
              <a:t>kingspeak</a:t>
            </a:r>
            <a:r>
              <a:rPr lang="en-US" sz="1300" dirty="0">
                <a:solidFill>
                  <a:srgbClr val="0070C0"/>
                </a:solidFill>
                <a:latin typeface="Consolas" panose="020B0609020204030204" pitchFamily="49" charset="0"/>
                <a:cs typeface="Consolas" panose="020B0609020204030204" pitchFamily="49" charset="0"/>
              </a:rPr>
              <a:t>-shared-guest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3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300" dirty="0">
                <a:solidFill>
                  <a:srgbClr val="0070C0"/>
                </a:solidFill>
                <a:latin typeface="Consolas" panose="020B0609020204030204" pitchFamily="49" charset="0"/>
                <a:cs typeface="Consolas" panose="020B0609020204030204" pitchFamily="49" charset="0"/>
              </a:rPr>
              <a:t>#SBATCH --</a:t>
            </a:r>
            <a:r>
              <a:rPr lang="en-US" sz="1300" dirty="0" err="1">
                <a:solidFill>
                  <a:srgbClr val="0070C0"/>
                </a:solidFill>
                <a:latin typeface="Consolas" panose="020B0609020204030204" pitchFamily="49" charset="0"/>
                <a:cs typeface="Consolas" panose="020B0609020204030204" pitchFamily="49" charset="0"/>
              </a:rPr>
              <a:t>ntasks</a:t>
            </a:r>
            <a:r>
              <a:rPr lang="en-US" sz="1300" dirty="0">
                <a:solidFill>
                  <a:srgbClr val="0070C0"/>
                </a:solidFill>
                <a:latin typeface="Consolas" panose="020B0609020204030204" pitchFamily="49" charset="0"/>
                <a:cs typeface="Consolas" panose="020B0609020204030204" pitchFamily="49" charset="0"/>
              </a:rPr>
              <a:t>=8</a:t>
            </a:r>
          </a:p>
          <a:p>
            <a:pPr marL="0" indent="0">
              <a:buNone/>
            </a:pPr>
            <a:r>
              <a:rPr lang="en-US" sz="13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300" dirty="0">
                <a:solidFill>
                  <a:srgbClr val="0070C0"/>
                </a:solidFill>
                <a:latin typeface="Consolas" panose="020B0609020204030204" pitchFamily="49" charset="0"/>
                <a:cs typeface="Consolas" panose="020B0609020204030204" pitchFamily="49" charset="0"/>
              </a:rPr>
              <a:t>#SBATCH -o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j.out</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-e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j.err</a:t>
            </a:r>
            <a:r>
              <a:rPr lang="en-US" sz="1300" dirty="0">
                <a:solidFill>
                  <a:srgbClr val="0070C0"/>
                </a:solidFill>
                <a:latin typeface="Consolas" panose="020B0609020204030204" pitchFamily="49" charset="0"/>
                <a:cs typeface="Consolas" panose="020B0609020204030204" pitchFamily="49" charset="0"/>
              </a:rPr>
              <a:t>-%N</a:t>
            </a:r>
          </a:p>
          <a:p>
            <a:pPr marL="0" indent="0">
              <a:buNone/>
            </a:pPr>
            <a:endParaRPr lang="en-US" sz="2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300" kern="0" dirty="0">
                <a:solidFill>
                  <a:srgbClr val="0070C0"/>
                </a:solidFill>
                <a:latin typeface="Consolas" panose="020B0609020204030204" pitchFamily="49" charset="0"/>
                <a:cs typeface="Consolas" panose="020B0609020204030204" pitchFamily="49" charset="0"/>
              </a:rPr>
              <a:t>#!/bin/</a:t>
            </a:r>
            <a:r>
              <a:rPr lang="en-US" sz="1300" kern="0" dirty="0" err="1">
                <a:solidFill>
                  <a:srgbClr val="0070C0"/>
                </a:solidFill>
                <a:latin typeface="Consolas" panose="020B0609020204030204" pitchFamily="49" charset="0"/>
                <a:cs typeface="Consolas" panose="020B0609020204030204" pitchFamily="49" charset="0"/>
              </a:rPr>
              <a:t>tcsh</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--partition=</a:t>
            </a:r>
            <a:r>
              <a:rPr lang="en-US" sz="1300" kern="0" dirty="0" err="1">
                <a:solidFill>
                  <a:srgbClr val="0070C0"/>
                </a:solidFill>
                <a:latin typeface="Consolas" panose="020B0609020204030204" pitchFamily="49" charset="0"/>
                <a:cs typeface="Consolas" panose="020B0609020204030204" pitchFamily="49" charset="0"/>
              </a:rPr>
              <a:t>kingspeak</a:t>
            </a:r>
            <a:r>
              <a:rPr lang="en-US" sz="1300" kern="0" dirty="0">
                <a:solidFill>
                  <a:srgbClr val="0070C0"/>
                </a:solidFill>
                <a:latin typeface="Consolas" panose="020B0609020204030204" pitchFamily="49" charset="0"/>
                <a:cs typeface="Consolas" panose="020B0609020204030204" pitchFamily="49" charset="0"/>
              </a:rPr>
              <a:t>-shared-guest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t>
            </a:r>
            <a:r>
              <a:rPr lang="en-US" sz="1300" kern="0" dirty="0" err="1">
                <a:solidFill>
                  <a:srgbClr val="0070C0"/>
                </a:solidFill>
                <a:latin typeface="Consolas" panose="020B0609020204030204" pitchFamily="49" charset="0"/>
                <a:cs typeface="Consolas" panose="020B0609020204030204" pitchFamily="49" charset="0"/>
              </a:rPr>
              <a:t>ntasks</a:t>
            </a:r>
            <a:r>
              <a:rPr lang="en-US" sz="13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-o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j.out</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-e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j.err</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2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Lst>
          </p:cNvPr>
          <p:cNvSpPr/>
          <p:nvPr/>
        </p:nvSpPr>
        <p:spPr bwMode="auto">
          <a:xfrm>
            <a:off x="70951" y="20574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Lst>
          </p:cNvPr>
          <p:cNvSpPr/>
          <p:nvPr/>
        </p:nvSpPr>
        <p:spPr bwMode="auto">
          <a:xfrm>
            <a:off x="4587689" y="20574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4057471"/>
            <a:ext cx="6577161" cy="1200329"/>
          </a:xfrm>
          <a:prstGeom prst="rect">
            <a:avLst/>
          </a:prstGeom>
          <a:noFill/>
        </p:spPr>
        <p:txBody>
          <a:bodyPr wrap="square" rtlCol="0">
            <a:spAutoFit/>
          </a:bodyPr>
          <a:lstStyle/>
          <a:p>
            <a:pPr marL="0" indent="0" algn="ctr">
              <a:buNone/>
            </a:pPr>
            <a:r>
              <a:rPr lang="en-US" u="sng" dirty="0">
                <a:solidFill>
                  <a:srgbClr val="FF0000"/>
                </a:solidFill>
              </a:rPr>
              <a:t>#SBATCH --</a:t>
            </a:r>
            <a:r>
              <a:rPr lang="en-US" u="sng" dirty="0" err="1">
                <a:solidFill>
                  <a:srgbClr val="FF0000"/>
                </a:solidFill>
              </a:rPr>
              <a:t>ntasks</a:t>
            </a:r>
            <a:r>
              <a:rPr lang="en-US" u="sng" dirty="0">
                <a:solidFill>
                  <a:srgbClr val="FF0000"/>
                </a:solidFill>
              </a:rPr>
              <a:t>=8 </a:t>
            </a:r>
            <a:r>
              <a:rPr lang="en-US" dirty="0">
                <a:solidFill>
                  <a:srgbClr val="FF0000"/>
                </a:solidFill>
              </a:rPr>
              <a:t> </a:t>
            </a:r>
            <a:r>
              <a:rPr lang="en-US" dirty="0">
                <a:solidFill>
                  <a:srgbClr val="FF0000"/>
                </a:solidFill>
                <a:sym typeface="Wingdings" panose="05000000000000000000" pitchFamily="2" charset="2"/>
              </a:rPr>
              <a:t>total number of tasks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cores) (or -n)</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3171946" y="5106761"/>
            <a:ext cx="2197653" cy="830997"/>
          </a:xfrm>
          <a:prstGeom prst="rect">
            <a:avLst/>
          </a:prstGeom>
          <a:noFill/>
        </p:spPr>
        <p:txBody>
          <a:bodyPr wrap="none" rtlCol="0">
            <a:spAutoFit/>
          </a:bodyPr>
          <a:lstStyle/>
          <a:p>
            <a:pPr algn="ctr"/>
            <a:r>
              <a:rPr lang="en-US" dirty="0">
                <a:solidFill>
                  <a:srgbClr val="FF0000"/>
                </a:solidFill>
              </a:rPr>
              <a:t>#SBATCH -n 8</a:t>
            </a:r>
            <a:endParaRPr lang="en-US" sz="2400" dirty="0">
              <a:solidFill>
                <a:srgbClr val="FF0000"/>
              </a:solidFill>
            </a:endParaRPr>
          </a:p>
          <a:p>
            <a:pPr algn="ctr"/>
            <a:r>
              <a:rPr lang="en-US" dirty="0">
                <a:solidFill>
                  <a:srgbClr val="FF0000"/>
                </a:solidFill>
              </a:rPr>
              <a:t>also works</a:t>
            </a:r>
          </a:p>
        </p:txBody>
      </p:sp>
    </p:spTree>
    <p:extLst>
      <p:ext uri="{BB962C8B-B14F-4D97-AF65-F5344CB8AC3E}">
        <p14:creationId xmlns:p14="http://schemas.microsoft.com/office/powerpoint/2010/main" val="4284093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3.33333E-6 L 4.16667E-6 0.03333 " pathEditMode="relative" rAng="0" ptsTypes="AA">
                                      <p:cBhvr>
                                        <p:cTn id="6" dur="2000" fill="hold"/>
                                        <p:tgtEl>
                                          <p:spTgt spid="2"/>
                                        </p:tgtEl>
                                        <p:attrNameLst>
                                          <p:attrName>ppt_x</p:attrName>
                                          <p:attrName>ppt_y</p:attrName>
                                        </p:attrNameLst>
                                      </p:cBhvr>
                                      <p:rCtr x="0" y="1667"/>
                                    </p:animMotion>
                                  </p:childTnLst>
                                </p:cTn>
                              </p:par>
                              <p:par>
                                <p:cTn id="7" presetID="0" presetClass="path" presetSubtype="0" accel="50000" decel="50000" fill="hold" grpId="0" nodeType="withEffect">
                                  <p:stCondLst>
                                    <p:cond delay="0"/>
                                  </p:stCondLst>
                                  <p:childTnLst>
                                    <p:animMotion origin="layout" path="M 5.55556E-7 3.33333E-6 L 5.55556E-7 0.03333 " pathEditMode="relative" rAng="0" ptsTypes="AA">
                                      <p:cBhvr>
                                        <p:cTn id="8" dur="2000" fill="hold"/>
                                        <p:tgtEl>
                                          <p:spTgt spid="3"/>
                                        </p:tgtEl>
                                        <p:attrNameLst>
                                          <p:attrName>ppt_x</p:attrName>
                                          <p:attrName>ppt_y</p:attrName>
                                        </p:attrNameLst>
                                      </p:cBhvr>
                                      <p:rCtr x="0" y="1667"/>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300" dirty="0">
                <a:solidFill>
                  <a:srgbClr val="0070C0"/>
                </a:solidFill>
                <a:latin typeface="Consolas" panose="020B0609020204030204" pitchFamily="49" charset="0"/>
                <a:cs typeface="Consolas" panose="020B0609020204030204" pitchFamily="49" charset="0"/>
              </a:rPr>
              <a:t>#!/bin/bash</a:t>
            </a:r>
          </a:p>
          <a:p>
            <a:pPr marL="0" indent="0">
              <a:buNone/>
            </a:pPr>
            <a:r>
              <a:rPr lang="en-US" sz="13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--partition=</a:t>
            </a:r>
            <a:r>
              <a:rPr lang="en-US" sz="1300" dirty="0" err="1">
                <a:solidFill>
                  <a:srgbClr val="0070C0"/>
                </a:solidFill>
                <a:latin typeface="Consolas" panose="020B0609020204030204" pitchFamily="49" charset="0"/>
                <a:cs typeface="Consolas" panose="020B0609020204030204" pitchFamily="49" charset="0"/>
              </a:rPr>
              <a:t>kingspeak</a:t>
            </a:r>
            <a:r>
              <a:rPr lang="en-US" sz="1300" dirty="0">
                <a:solidFill>
                  <a:srgbClr val="0070C0"/>
                </a:solidFill>
                <a:latin typeface="Consolas" panose="020B0609020204030204" pitchFamily="49" charset="0"/>
                <a:cs typeface="Consolas" panose="020B0609020204030204" pitchFamily="49" charset="0"/>
              </a:rPr>
              <a:t>-shared-guest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3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300" dirty="0">
                <a:solidFill>
                  <a:srgbClr val="0070C0"/>
                </a:solidFill>
                <a:latin typeface="Consolas" panose="020B0609020204030204" pitchFamily="49" charset="0"/>
                <a:cs typeface="Consolas" panose="020B0609020204030204" pitchFamily="49" charset="0"/>
              </a:rPr>
              <a:t>#SBATCH --</a:t>
            </a:r>
            <a:r>
              <a:rPr lang="en-US" sz="1300" dirty="0" err="1">
                <a:solidFill>
                  <a:srgbClr val="0070C0"/>
                </a:solidFill>
                <a:latin typeface="Consolas" panose="020B0609020204030204" pitchFamily="49" charset="0"/>
                <a:cs typeface="Consolas" panose="020B0609020204030204" pitchFamily="49" charset="0"/>
              </a:rPr>
              <a:t>ntasks</a:t>
            </a:r>
            <a:r>
              <a:rPr lang="en-US" sz="1300" dirty="0">
                <a:solidFill>
                  <a:srgbClr val="0070C0"/>
                </a:solidFill>
                <a:latin typeface="Consolas" panose="020B0609020204030204" pitchFamily="49" charset="0"/>
                <a:cs typeface="Consolas" panose="020B0609020204030204" pitchFamily="49" charset="0"/>
              </a:rPr>
              <a:t>=8</a:t>
            </a:r>
          </a:p>
          <a:p>
            <a:pPr marL="0" indent="0">
              <a:buNone/>
            </a:pPr>
            <a:r>
              <a:rPr lang="en-US" sz="13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300" dirty="0">
                <a:solidFill>
                  <a:srgbClr val="0070C0"/>
                </a:solidFill>
                <a:latin typeface="Consolas" panose="020B0609020204030204" pitchFamily="49" charset="0"/>
                <a:cs typeface="Consolas" panose="020B0609020204030204" pitchFamily="49" charset="0"/>
              </a:rPr>
              <a:t>#SBATCH -o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j.out</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-e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j.err</a:t>
            </a:r>
            <a:r>
              <a:rPr lang="en-US" sz="1300" dirty="0">
                <a:solidFill>
                  <a:srgbClr val="0070C0"/>
                </a:solidFill>
                <a:latin typeface="Consolas" panose="020B0609020204030204" pitchFamily="49" charset="0"/>
                <a:cs typeface="Consolas" panose="020B0609020204030204" pitchFamily="49" charset="0"/>
              </a:rPr>
              <a:t>-%N</a:t>
            </a:r>
          </a:p>
          <a:p>
            <a:pPr marL="0" indent="0">
              <a:buNone/>
            </a:pPr>
            <a:endParaRPr lang="en-US" sz="2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300" kern="0" dirty="0">
                <a:solidFill>
                  <a:srgbClr val="0070C0"/>
                </a:solidFill>
                <a:latin typeface="Consolas" panose="020B0609020204030204" pitchFamily="49" charset="0"/>
                <a:cs typeface="Consolas" panose="020B0609020204030204" pitchFamily="49" charset="0"/>
              </a:rPr>
              <a:t>#!/bin/</a:t>
            </a:r>
            <a:r>
              <a:rPr lang="en-US" sz="1300" kern="0" dirty="0" err="1">
                <a:solidFill>
                  <a:srgbClr val="0070C0"/>
                </a:solidFill>
                <a:latin typeface="Consolas" panose="020B0609020204030204" pitchFamily="49" charset="0"/>
                <a:cs typeface="Consolas" panose="020B0609020204030204" pitchFamily="49" charset="0"/>
              </a:rPr>
              <a:t>tcsh</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--partition=</a:t>
            </a:r>
            <a:r>
              <a:rPr lang="en-US" sz="1300" kern="0" dirty="0" err="1">
                <a:solidFill>
                  <a:srgbClr val="0070C0"/>
                </a:solidFill>
                <a:latin typeface="Consolas" panose="020B0609020204030204" pitchFamily="49" charset="0"/>
                <a:cs typeface="Consolas" panose="020B0609020204030204" pitchFamily="49" charset="0"/>
              </a:rPr>
              <a:t>kingspeak</a:t>
            </a:r>
            <a:r>
              <a:rPr lang="en-US" sz="1300" kern="0" dirty="0">
                <a:solidFill>
                  <a:srgbClr val="0070C0"/>
                </a:solidFill>
                <a:latin typeface="Consolas" panose="020B0609020204030204" pitchFamily="49" charset="0"/>
                <a:cs typeface="Consolas" panose="020B0609020204030204" pitchFamily="49" charset="0"/>
              </a:rPr>
              <a:t>-shared-guest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t>
            </a:r>
            <a:r>
              <a:rPr lang="en-US" sz="1300" kern="0" dirty="0" err="1">
                <a:solidFill>
                  <a:srgbClr val="0070C0"/>
                </a:solidFill>
                <a:latin typeface="Consolas" panose="020B0609020204030204" pitchFamily="49" charset="0"/>
                <a:cs typeface="Consolas" panose="020B0609020204030204" pitchFamily="49" charset="0"/>
              </a:rPr>
              <a:t>ntasks</a:t>
            </a:r>
            <a:r>
              <a:rPr lang="en-US" sz="13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-o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j.out</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-e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j.err</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2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Lst>
          </p:cNvPr>
          <p:cNvSpPr/>
          <p:nvPr/>
        </p:nvSpPr>
        <p:spPr bwMode="auto">
          <a:xfrm>
            <a:off x="75433" y="22860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Lst>
          </p:cNvPr>
          <p:cNvSpPr/>
          <p:nvPr/>
        </p:nvSpPr>
        <p:spPr bwMode="auto">
          <a:xfrm>
            <a:off x="4592171" y="2286000"/>
            <a:ext cx="4038600" cy="2286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83419" y="3969594"/>
            <a:ext cx="6577161" cy="1200329"/>
          </a:xfrm>
          <a:prstGeom prst="rect">
            <a:avLst/>
          </a:prstGeom>
          <a:noFill/>
        </p:spPr>
        <p:txBody>
          <a:bodyPr wrap="square" rtlCol="0">
            <a:spAutoFit/>
          </a:bodyPr>
          <a:lstStyle/>
          <a:p>
            <a:pPr marL="0" indent="0" algn="ctr">
              <a:buNone/>
            </a:pPr>
            <a:r>
              <a:rPr lang="en-US" u="sng" dirty="0">
                <a:solidFill>
                  <a:srgbClr val="FF0000"/>
                </a:solidFill>
              </a:rPr>
              <a:t>#SBATCH --mem=32GB</a:t>
            </a:r>
            <a:r>
              <a:rPr lang="en-US" dirty="0">
                <a:solidFill>
                  <a:srgbClr val="FF0000"/>
                </a:solidFill>
              </a:rPr>
              <a:t> </a:t>
            </a:r>
            <a:r>
              <a:rPr lang="en-US" dirty="0">
                <a:solidFill>
                  <a:srgbClr val="FF0000"/>
                </a:solidFill>
                <a:sym typeface="Wingdings" panose="05000000000000000000" pitchFamily="2" charset="2"/>
              </a:rPr>
              <a:t>specifies total memory </a:t>
            </a:r>
            <a:r>
              <a:rPr lang="en-US" i="1" dirty="0">
                <a:solidFill>
                  <a:srgbClr val="FF0000"/>
                </a:solidFill>
                <a:sym typeface="Wingdings" panose="05000000000000000000" pitchFamily="2" charset="2"/>
              </a:rPr>
              <a:t>per node</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2923186" y="5005489"/>
            <a:ext cx="3200400" cy="1200329"/>
          </a:xfrm>
          <a:prstGeom prst="rect">
            <a:avLst/>
          </a:prstGeom>
          <a:noFill/>
        </p:spPr>
        <p:txBody>
          <a:bodyPr wrap="square" rtlCol="0">
            <a:spAutoFit/>
          </a:bodyPr>
          <a:lstStyle/>
          <a:p>
            <a:pPr algn="ctr"/>
            <a:r>
              <a:rPr lang="en-US" dirty="0">
                <a:solidFill>
                  <a:srgbClr val="FF0000"/>
                </a:solidFill>
              </a:rPr>
              <a:t>#SBATCH --mem=0 gives you memory of whole node </a:t>
            </a:r>
          </a:p>
        </p:txBody>
      </p:sp>
    </p:spTree>
    <p:extLst>
      <p:ext uri="{BB962C8B-B14F-4D97-AF65-F5344CB8AC3E}">
        <p14:creationId xmlns:p14="http://schemas.microsoft.com/office/powerpoint/2010/main" val="3604216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5.55112E-17 L 3.33333E-6 0.03333 " pathEditMode="relative" rAng="0" ptsTypes="AA">
                                      <p:cBhvr>
                                        <p:cTn id="6" dur="2000" fill="hold"/>
                                        <p:tgtEl>
                                          <p:spTgt spid="2"/>
                                        </p:tgtEl>
                                        <p:attrNameLst>
                                          <p:attrName>ppt_x</p:attrName>
                                          <p:attrName>ppt_y</p:attrName>
                                        </p:attrNameLst>
                                      </p:cBhvr>
                                      <p:rCtr x="0" y="1667"/>
                                    </p:animMotion>
                                  </p:childTnLst>
                                </p:cTn>
                              </p:par>
                              <p:par>
                                <p:cTn id="7" presetID="0" presetClass="path" presetSubtype="0" accel="50000" decel="50000" fill="hold" grpId="0" nodeType="withEffect">
                                  <p:stCondLst>
                                    <p:cond delay="0"/>
                                  </p:stCondLst>
                                  <p:childTnLst>
                                    <p:animMotion origin="layout" path="M -2.77778E-7 -5.55112E-17 L -2.77778E-7 0.03333 " pathEditMode="relative" rAng="0" ptsTypes="AA">
                                      <p:cBhvr>
                                        <p:cTn id="8" dur="2000" fill="hold"/>
                                        <p:tgtEl>
                                          <p:spTgt spid="3"/>
                                        </p:tgtEl>
                                        <p:attrNameLst>
                                          <p:attrName>ppt_x</p:attrName>
                                          <p:attrName>ppt_y</p:attrName>
                                        </p:attrNameLst>
                                      </p:cBhvr>
                                      <p:rCtr x="0" y="1667"/>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300" dirty="0">
                <a:solidFill>
                  <a:srgbClr val="0070C0"/>
                </a:solidFill>
                <a:latin typeface="Consolas" panose="020B0609020204030204" pitchFamily="49" charset="0"/>
                <a:cs typeface="Consolas" panose="020B0609020204030204" pitchFamily="49" charset="0"/>
              </a:rPr>
              <a:t>#!/bin/bash</a:t>
            </a:r>
          </a:p>
          <a:p>
            <a:pPr marL="0" indent="0">
              <a:buNone/>
            </a:pPr>
            <a:r>
              <a:rPr lang="en-US" sz="13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--partition=</a:t>
            </a:r>
            <a:r>
              <a:rPr lang="en-US" sz="1300" dirty="0" err="1">
                <a:solidFill>
                  <a:srgbClr val="0070C0"/>
                </a:solidFill>
                <a:latin typeface="Consolas" panose="020B0609020204030204" pitchFamily="49" charset="0"/>
                <a:cs typeface="Consolas" panose="020B0609020204030204" pitchFamily="49" charset="0"/>
              </a:rPr>
              <a:t>kingspeak</a:t>
            </a:r>
            <a:r>
              <a:rPr lang="en-US" sz="1300" dirty="0">
                <a:solidFill>
                  <a:srgbClr val="0070C0"/>
                </a:solidFill>
                <a:latin typeface="Consolas" panose="020B0609020204030204" pitchFamily="49" charset="0"/>
                <a:cs typeface="Consolas" panose="020B0609020204030204" pitchFamily="49" charset="0"/>
              </a:rPr>
              <a:t>-shared-guest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3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300" dirty="0">
                <a:solidFill>
                  <a:srgbClr val="0070C0"/>
                </a:solidFill>
                <a:latin typeface="Consolas" panose="020B0609020204030204" pitchFamily="49" charset="0"/>
                <a:cs typeface="Consolas" panose="020B0609020204030204" pitchFamily="49" charset="0"/>
              </a:rPr>
              <a:t>#SBATCH --</a:t>
            </a:r>
            <a:r>
              <a:rPr lang="en-US" sz="1300" dirty="0" err="1">
                <a:solidFill>
                  <a:srgbClr val="0070C0"/>
                </a:solidFill>
                <a:latin typeface="Consolas" panose="020B0609020204030204" pitchFamily="49" charset="0"/>
                <a:cs typeface="Consolas" panose="020B0609020204030204" pitchFamily="49" charset="0"/>
              </a:rPr>
              <a:t>ntasks</a:t>
            </a:r>
            <a:r>
              <a:rPr lang="en-US" sz="1300" dirty="0">
                <a:solidFill>
                  <a:srgbClr val="0070C0"/>
                </a:solidFill>
                <a:latin typeface="Consolas" panose="020B0609020204030204" pitchFamily="49" charset="0"/>
                <a:cs typeface="Consolas" panose="020B0609020204030204" pitchFamily="49" charset="0"/>
              </a:rPr>
              <a:t>=8</a:t>
            </a:r>
          </a:p>
          <a:p>
            <a:pPr marL="0" indent="0">
              <a:buNone/>
            </a:pPr>
            <a:r>
              <a:rPr lang="en-US" sz="13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300" dirty="0">
                <a:solidFill>
                  <a:srgbClr val="0070C0"/>
                </a:solidFill>
                <a:latin typeface="Consolas" panose="020B0609020204030204" pitchFamily="49" charset="0"/>
                <a:cs typeface="Consolas" panose="020B0609020204030204" pitchFamily="49" charset="0"/>
              </a:rPr>
              <a:t>#SBATCH -o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j.out</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-e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j.err</a:t>
            </a:r>
            <a:r>
              <a:rPr lang="en-US" sz="1300" dirty="0">
                <a:solidFill>
                  <a:srgbClr val="0070C0"/>
                </a:solidFill>
                <a:latin typeface="Consolas" panose="020B0609020204030204" pitchFamily="49" charset="0"/>
                <a:cs typeface="Consolas" panose="020B0609020204030204" pitchFamily="49" charset="0"/>
              </a:rPr>
              <a:t>-%N</a:t>
            </a:r>
          </a:p>
          <a:p>
            <a:pPr marL="0" indent="0">
              <a:buNone/>
            </a:pPr>
            <a:endParaRPr lang="en-US" sz="2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300" kern="0" dirty="0">
                <a:solidFill>
                  <a:srgbClr val="0070C0"/>
                </a:solidFill>
                <a:latin typeface="Consolas" panose="020B0609020204030204" pitchFamily="49" charset="0"/>
                <a:cs typeface="Consolas" panose="020B0609020204030204" pitchFamily="49" charset="0"/>
              </a:rPr>
              <a:t>#!/bin/</a:t>
            </a:r>
            <a:r>
              <a:rPr lang="en-US" sz="1300" kern="0" dirty="0" err="1">
                <a:solidFill>
                  <a:srgbClr val="0070C0"/>
                </a:solidFill>
                <a:latin typeface="Consolas" panose="020B0609020204030204" pitchFamily="49" charset="0"/>
                <a:cs typeface="Consolas" panose="020B0609020204030204" pitchFamily="49" charset="0"/>
              </a:rPr>
              <a:t>tcsh</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--partition=</a:t>
            </a:r>
            <a:r>
              <a:rPr lang="en-US" sz="1300" kern="0" dirty="0" err="1">
                <a:solidFill>
                  <a:srgbClr val="0070C0"/>
                </a:solidFill>
                <a:latin typeface="Consolas" panose="020B0609020204030204" pitchFamily="49" charset="0"/>
                <a:cs typeface="Consolas" panose="020B0609020204030204" pitchFamily="49" charset="0"/>
              </a:rPr>
              <a:t>kingspeak</a:t>
            </a:r>
            <a:r>
              <a:rPr lang="en-US" sz="1300" kern="0" dirty="0">
                <a:solidFill>
                  <a:srgbClr val="0070C0"/>
                </a:solidFill>
                <a:latin typeface="Consolas" panose="020B0609020204030204" pitchFamily="49" charset="0"/>
                <a:cs typeface="Consolas" panose="020B0609020204030204" pitchFamily="49" charset="0"/>
              </a:rPr>
              <a:t>-shared-guest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t>
            </a:r>
            <a:r>
              <a:rPr lang="en-US" sz="1300" kern="0" dirty="0" err="1">
                <a:solidFill>
                  <a:srgbClr val="0070C0"/>
                </a:solidFill>
                <a:latin typeface="Consolas" panose="020B0609020204030204" pitchFamily="49" charset="0"/>
                <a:cs typeface="Consolas" panose="020B0609020204030204" pitchFamily="49" charset="0"/>
              </a:rPr>
              <a:t>ntasks</a:t>
            </a:r>
            <a:r>
              <a:rPr lang="en-US" sz="13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-o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j.out</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-e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j.err</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endParaRPr lang="en-US" sz="2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Lst>
          </p:cNvPr>
          <p:cNvSpPr/>
          <p:nvPr/>
        </p:nvSpPr>
        <p:spPr bwMode="auto">
          <a:xfrm>
            <a:off x="78448" y="2743200"/>
            <a:ext cx="4038600" cy="5334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Lst>
          </p:cNvPr>
          <p:cNvSpPr/>
          <p:nvPr/>
        </p:nvSpPr>
        <p:spPr bwMode="auto">
          <a:xfrm>
            <a:off x="4583980" y="2743200"/>
            <a:ext cx="4038600" cy="5334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u="sng" dirty="0">
                <a:solidFill>
                  <a:srgbClr val="FF0000"/>
                </a:solidFill>
              </a:rPr>
              <a:t>#SBATCH -o</a:t>
            </a:r>
            <a:r>
              <a:rPr lang="en-US" dirty="0">
                <a:solidFill>
                  <a:srgbClr val="FF0000"/>
                </a:solidFill>
              </a:rPr>
              <a:t> outputs standard output in the form </a:t>
            </a:r>
            <a:r>
              <a:rPr lang="en-US" dirty="0" err="1">
                <a:solidFill>
                  <a:srgbClr val="FF0000"/>
                </a:solidFill>
              </a:rPr>
              <a:t>slurmjob</a:t>
            </a:r>
            <a:r>
              <a:rPr lang="en-US" dirty="0">
                <a:solidFill>
                  <a:srgbClr val="FF0000"/>
                </a:solidFill>
              </a:rPr>
              <a:t>-&lt;JOBID&gt;.out-&lt;NODEID&gt;</a:t>
            </a:r>
            <a:endParaRPr lang="en-US" i="1" dirty="0">
              <a:solidFill>
                <a:srgbClr val="FF0000"/>
              </a:solidFill>
              <a:sym typeface="Wingdings" panose="05000000000000000000" pitchFamily="2" charset="2"/>
            </a:endParaRP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u="sng" dirty="0">
                <a:solidFill>
                  <a:srgbClr val="FF0000"/>
                </a:solidFill>
              </a:rPr>
              <a:t>#SBATCH -e</a:t>
            </a:r>
            <a:r>
              <a:rPr lang="en-US" dirty="0">
                <a:solidFill>
                  <a:srgbClr val="FF0000"/>
                </a:solidFill>
              </a:rPr>
              <a:t> outputs error messages in the form </a:t>
            </a:r>
            <a:r>
              <a:rPr lang="en-US" dirty="0" err="1">
                <a:solidFill>
                  <a:srgbClr val="FF0000"/>
                </a:solidFill>
              </a:rPr>
              <a:t>slurmjob</a:t>
            </a:r>
            <a:r>
              <a:rPr lang="en-US" dirty="0">
                <a:solidFill>
                  <a:srgbClr val="FF0000"/>
                </a:solidFill>
              </a:rPr>
              <a:t>-&lt;JOBID&gt;.err-&lt;NODEID&gt;</a:t>
            </a:r>
            <a:endParaRPr lang="en-US" i="1" dirty="0">
              <a:solidFill>
                <a:srgbClr val="FF0000"/>
              </a:solidFill>
              <a:sym typeface="Wingdings" panose="05000000000000000000" pitchFamily="2" charset="2"/>
            </a:endParaRPr>
          </a:p>
        </p:txBody>
      </p:sp>
    </p:spTree>
    <p:extLst>
      <p:ext uri="{BB962C8B-B14F-4D97-AF65-F5344CB8AC3E}">
        <p14:creationId xmlns:p14="http://schemas.microsoft.com/office/powerpoint/2010/main" val="3517510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300" dirty="0">
                <a:solidFill>
                  <a:srgbClr val="0070C0"/>
                </a:solidFill>
                <a:latin typeface="Consolas" panose="020B0609020204030204" pitchFamily="49" charset="0"/>
                <a:cs typeface="Consolas" panose="020B0609020204030204" pitchFamily="49" charset="0"/>
              </a:rPr>
              <a:t>#!/bin/bash</a:t>
            </a:r>
          </a:p>
          <a:p>
            <a:pPr marL="0" indent="0">
              <a:buNone/>
            </a:pPr>
            <a:r>
              <a:rPr lang="en-US" sz="13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--partition=</a:t>
            </a:r>
            <a:r>
              <a:rPr lang="en-US" sz="1300" dirty="0" err="1">
                <a:solidFill>
                  <a:srgbClr val="0070C0"/>
                </a:solidFill>
                <a:latin typeface="Consolas" panose="020B0609020204030204" pitchFamily="49" charset="0"/>
                <a:cs typeface="Consolas" panose="020B0609020204030204" pitchFamily="49" charset="0"/>
              </a:rPr>
              <a:t>kingspeak</a:t>
            </a:r>
            <a:r>
              <a:rPr lang="en-US" sz="1300" dirty="0">
                <a:solidFill>
                  <a:srgbClr val="0070C0"/>
                </a:solidFill>
                <a:latin typeface="Consolas" panose="020B0609020204030204" pitchFamily="49" charset="0"/>
                <a:cs typeface="Consolas" panose="020B0609020204030204" pitchFamily="49" charset="0"/>
              </a:rPr>
              <a:t>-shared-guest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3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300" dirty="0">
                <a:solidFill>
                  <a:srgbClr val="0070C0"/>
                </a:solidFill>
                <a:latin typeface="Consolas" panose="020B0609020204030204" pitchFamily="49" charset="0"/>
                <a:cs typeface="Consolas" panose="020B0609020204030204" pitchFamily="49" charset="0"/>
              </a:rPr>
              <a:t>#SBATCH --</a:t>
            </a:r>
            <a:r>
              <a:rPr lang="en-US" sz="1300" dirty="0" err="1">
                <a:solidFill>
                  <a:srgbClr val="0070C0"/>
                </a:solidFill>
                <a:latin typeface="Consolas" panose="020B0609020204030204" pitchFamily="49" charset="0"/>
                <a:cs typeface="Consolas" panose="020B0609020204030204" pitchFamily="49" charset="0"/>
              </a:rPr>
              <a:t>ntasks</a:t>
            </a:r>
            <a:r>
              <a:rPr lang="en-US" sz="1300" dirty="0">
                <a:solidFill>
                  <a:srgbClr val="0070C0"/>
                </a:solidFill>
                <a:latin typeface="Consolas" panose="020B0609020204030204" pitchFamily="49" charset="0"/>
                <a:cs typeface="Consolas" panose="020B0609020204030204" pitchFamily="49" charset="0"/>
              </a:rPr>
              <a:t>=8</a:t>
            </a:r>
          </a:p>
          <a:p>
            <a:pPr marL="0" indent="0">
              <a:buNone/>
            </a:pPr>
            <a:r>
              <a:rPr lang="en-US" sz="13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300" dirty="0">
                <a:solidFill>
                  <a:srgbClr val="0070C0"/>
                </a:solidFill>
                <a:latin typeface="Consolas" panose="020B0609020204030204" pitchFamily="49" charset="0"/>
                <a:cs typeface="Consolas" panose="020B0609020204030204" pitchFamily="49" charset="0"/>
              </a:rPr>
              <a:t>#SBATCH -o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j.out</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-e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j.err</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--constraints &lt;CONSTRAINTS&gt;</a:t>
            </a:r>
          </a:p>
          <a:p>
            <a:pPr marL="0" indent="0">
              <a:buNone/>
            </a:pPr>
            <a:endParaRPr lang="en-US" sz="2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300" kern="0" dirty="0">
                <a:solidFill>
                  <a:srgbClr val="0070C0"/>
                </a:solidFill>
                <a:latin typeface="Consolas" panose="020B0609020204030204" pitchFamily="49" charset="0"/>
                <a:cs typeface="Consolas" panose="020B0609020204030204" pitchFamily="49" charset="0"/>
              </a:rPr>
              <a:t>#!/bin/</a:t>
            </a:r>
            <a:r>
              <a:rPr lang="en-US" sz="1300" kern="0" dirty="0" err="1">
                <a:solidFill>
                  <a:srgbClr val="0070C0"/>
                </a:solidFill>
                <a:latin typeface="Consolas" panose="020B0609020204030204" pitchFamily="49" charset="0"/>
                <a:cs typeface="Consolas" panose="020B0609020204030204" pitchFamily="49" charset="0"/>
              </a:rPr>
              <a:t>tcsh</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--partition=</a:t>
            </a:r>
            <a:r>
              <a:rPr lang="en-US" sz="1300" kern="0" dirty="0" err="1">
                <a:solidFill>
                  <a:srgbClr val="0070C0"/>
                </a:solidFill>
                <a:latin typeface="Consolas" panose="020B0609020204030204" pitchFamily="49" charset="0"/>
                <a:cs typeface="Consolas" panose="020B0609020204030204" pitchFamily="49" charset="0"/>
              </a:rPr>
              <a:t>kingspeak</a:t>
            </a:r>
            <a:r>
              <a:rPr lang="en-US" sz="1300" kern="0" dirty="0">
                <a:solidFill>
                  <a:srgbClr val="0070C0"/>
                </a:solidFill>
                <a:latin typeface="Consolas" panose="020B0609020204030204" pitchFamily="49" charset="0"/>
                <a:cs typeface="Consolas" panose="020B0609020204030204" pitchFamily="49" charset="0"/>
              </a:rPr>
              <a:t>-shared-guest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t>
            </a:r>
            <a:r>
              <a:rPr lang="en-US" sz="1300" kern="0" dirty="0" err="1">
                <a:solidFill>
                  <a:srgbClr val="0070C0"/>
                </a:solidFill>
                <a:latin typeface="Consolas" panose="020B0609020204030204" pitchFamily="49" charset="0"/>
                <a:cs typeface="Consolas" panose="020B0609020204030204" pitchFamily="49" charset="0"/>
              </a:rPr>
              <a:t>ntasks</a:t>
            </a:r>
            <a:r>
              <a:rPr lang="en-US" sz="13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-o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j.out</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-e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j.err</a:t>
            </a:r>
            <a:r>
              <a:rPr lang="en-US" sz="1300" kern="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--constraints &lt;CONSTRAINTS&gt;</a:t>
            </a:r>
          </a:p>
          <a:p>
            <a:pPr marL="0" indent="0">
              <a:buFontTx/>
              <a:buNone/>
            </a:pP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2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Lst>
          </p:cNvPr>
          <p:cNvSpPr/>
          <p:nvPr/>
        </p:nvSpPr>
        <p:spPr bwMode="auto">
          <a:xfrm>
            <a:off x="67242" y="3227910"/>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Lst>
          </p:cNvPr>
          <p:cNvSpPr/>
          <p:nvPr/>
        </p:nvSpPr>
        <p:spPr bwMode="auto">
          <a:xfrm>
            <a:off x="4583980" y="3221998"/>
            <a:ext cx="403860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spTree>
    <p:extLst>
      <p:ext uri="{BB962C8B-B14F-4D97-AF65-F5344CB8AC3E}">
        <p14:creationId xmlns:p14="http://schemas.microsoft.com/office/powerpoint/2010/main" val="4199049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300" dirty="0">
                <a:solidFill>
                  <a:srgbClr val="0070C0"/>
                </a:solidFill>
                <a:latin typeface="Consolas" panose="020B0609020204030204" pitchFamily="49" charset="0"/>
                <a:cs typeface="Consolas" panose="020B0609020204030204" pitchFamily="49" charset="0"/>
              </a:rPr>
              <a:t>#!/bin/bash</a:t>
            </a:r>
          </a:p>
          <a:p>
            <a:pPr marL="0" indent="0">
              <a:buNone/>
            </a:pPr>
            <a:r>
              <a:rPr lang="en-US" sz="13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--partition=</a:t>
            </a:r>
            <a:r>
              <a:rPr lang="en-US" sz="1300" dirty="0" err="1">
                <a:solidFill>
                  <a:srgbClr val="0070C0"/>
                </a:solidFill>
                <a:latin typeface="Consolas" panose="020B0609020204030204" pitchFamily="49" charset="0"/>
                <a:cs typeface="Consolas" panose="020B0609020204030204" pitchFamily="49" charset="0"/>
              </a:rPr>
              <a:t>kingspeak</a:t>
            </a:r>
            <a:r>
              <a:rPr lang="en-US" sz="1300" dirty="0">
                <a:solidFill>
                  <a:srgbClr val="0070C0"/>
                </a:solidFill>
                <a:latin typeface="Consolas" panose="020B0609020204030204" pitchFamily="49" charset="0"/>
                <a:cs typeface="Consolas" panose="020B0609020204030204" pitchFamily="49" charset="0"/>
              </a:rPr>
              <a:t>-shared-guest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3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300" dirty="0">
                <a:solidFill>
                  <a:srgbClr val="0070C0"/>
                </a:solidFill>
                <a:latin typeface="Consolas" panose="020B0609020204030204" pitchFamily="49" charset="0"/>
                <a:cs typeface="Consolas" panose="020B0609020204030204" pitchFamily="49" charset="0"/>
              </a:rPr>
              <a:t>#SBATCH --</a:t>
            </a:r>
            <a:r>
              <a:rPr lang="en-US" sz="1300" dirty="0" err="1">
                <a:solidFill>
                  <a:srgbClr val="0070C0"/>
                </a:solidFill>
                <a:latin typeface="Consolas" panose="020B0609020204030204" pitchFamily="49" charset="0"/>
                <a:cs typeface="Consolas" panose="020B0609020204030204" pitchFamily="49" charset="0"/>
              </a:rPr>
              <a:t>ntasks</a:t>
            </a:r>
            <a:r>
              <a:rPr lang="en-US" sz="1300" dirty="0">
                <a:solidFill>
                  <a:srgbClr val="0070C0"/>
                </a:solidFill>
                <a:latin typeface="Consolas" panose="020B0609020204030204" pitchFamily="49" charset="0"/>
                <a:cs typeface="Consolas" panose="020B0609020204030204" pitchFamily="49" charset="0"/>
              </a:rPr>
              <a:t>=8</a:t>
            </a:r>
          </a:p>
          <a:p>
            <a:pPr marL="0" indent="0">
              <a:buNone/>
            </a:pPr>
            <a:r>
              <a:rPr lang="en-US" sz="13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300" dirty="0">
                <a:solidFill>
                  <a:srgbClr val="0070C0"/>
                </a:solidFill>
                <a:latin typeface="Consolas" panose="020B0609020204030204" pitchFamily="49" charset="0"/>
                <a:cs typeface="Consolas" panose="020B0609020204030204" pitchFamily="49" charset="0"/>
              </a:rPr>
              <a:t>#SBATCH -o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j.out</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-e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j.err</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--constraints “c40”</a:t>
            </a:r>
          </a:p>
          <a:p>
            <a:pPr marL="0" indent="0">
              <a:buNone/>
            </a:pPr>
            <a:endParaRPr lang="en-US" sz="2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300" kern="0" dirty="0">
                <a:solidFill>
                  <a:srgbClr val="0070C0"/>
                </a:solidFill>
                <a:latin typeface="Consolas" panose="020B0609020204030204" pitchFamily="49" charset="0"/>
                <a:cs typeface="Consolas" panose="020B0609020204030204" pitchFamily="49" charset="0"/>
              </a:rPr>
              <a:t>#!/bin/</a:t>
            </a:r>
            <a:r>
              <a:rPr lang="en-US" sz="1300" kern="0" dirty="0" err="1">
                <a:solidFill>
                  <a:srgbClr val="0070C0"/>
                </a:solidFill>
                <a:latin typeface="Consolas" panose="020B0609020204030204" pitchFamily="49" charset="0"/>
                <a:cs typeface="Consolas" panose="020B0609020204030204" pitchFamily="49" charset="0"/>
              </a:rPr>
              <a:t>tcsh</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--partition=</a:t>
            </a:r>
            <a:r>
              <a:rPr lang="en-US" sz="1300" kern="0" dirty="0" err="1">
                <a:solidFill>
                  <a:srgbClr val="0070C0"/>
                </a:solidFill>
                <a:latin typeface="Consolas" panose="020B0609020204030204" pitchFamily="49" charset="0"/>
                <a:cs typeface="Consolas" panose="020B0609020204030204" pitchFamily="49" charset="0"/>
              </a:rPr>
              <a:t>kingspeak</a:t>
            </a:r>
            <a:r>
              <a:rPr lang="en-US" sz="1300" kern="0" dirty="0">
                <a:solidFill>
                  <a:srgbClr val="0070C0"/>
                </a:solidFill>
                <a:latin typeface="Consolas" panose="020B0609020204030204" pitchFamily="49" charset="0"/>
                <a:cs typeface="Consolas" panose="020B0609020204030204" pitchFamily="49" charset="0"/>
              </a:rPr>
              <a:t>-shared-guest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t>
            </a:r>
            <a:r>
              <a:rPr lang="en-US" sz="1300" kern="0" dirty="0" err="1">
                <a:solidFill>
                  <a:srgbClr val="0070C0"/>
                </a:solidFill>
                <a:latin typeface="Consolas" panose="020B0609020204030204" pitchFamily="49" charset="0"/>
                <a:cs typeface="Consolas" panose="020B0609020204030204" pitchFamily="49" charset="0"/>
              </a:rPr>
              <a:t>ntasks</a:t>
            </a:r>
            <a:r>
              <a:rPr lang="en-US" sz="13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-o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j.out</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-e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j.err</a:t>
            </a:r>
            <a:r>
              <a:rPr lang="en-US" sz="1300" kern="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--constraints “m768”</a:t>
            </a:r>
          </a:p>
          <a:p>
            <a:pPr marL="0" indent="0">
              <a:buFontTx/>
              <a:buNone/>
            </a:pP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2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Lst>
          </p:cNvPr>
          <p:cNvSpPr/>
          <p:nvPr/>
        </p:nvSpPr>
        <p:spPr bwMode="auto">
          <a:xfrm>
            <a:off x="67242" y="3227910"/>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Lst>
          </p:cNvPr>
          <p:cNvSpPr/>
          <p:nvPr/>
        </p:nvSpPr>
        <p:spPr bwMode="auto">
          <a:xfrm>
            <a:off x="4583980" y="3221998"/>
            <a:ext cx="403860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spTree>
    <p:extLst>
      <p:ext uri="{BB962C8B-B14F-4D97-AF65-F5344CB8AC3E}">
        <p14:creationId xmlns:p14="http://schemas.microsoft.com/office/powerpoint/2010/main" val="397572796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accent2"/>
                </a:solidFill>
                <a:sym typeface="Arial"/>
                <a:rtl val="0"/>
              </a:rPr>
              <a:t>What is </a:t>
            </a:r>
            <a:r>
              <a:rPr lang="en-US" sz="2400" dirty="0" err="1">
                <a:solidFill>
                  <a:schemeClr val="accent2"/>
                </a:solidFill>
                <a:sym typeface="Arial"/>
                <a:rtl val="0"/>
              </a:rPr>
              <a:t>Slurm</a:t>
            </a:r>
            <a:r>
              <a:rPr lang="en-US" sz="2400" dirty="0">
                <a:solidFill>
                  <a:schemeClr val="accent2"/>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950442356"/>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300" dirty="0">
                <a:solidFill>
                  <a:srgbClr val="0070C0"/>
                </a:solidFill>
                <a:latin typeface="Consolas" panose="020B0609020204030204" pitchFamily="49" charset="0"/>
                <a:cs typeface="Consolas" panose="020B0609020204030204" pitchFamily="49" charset="0"/>
              </a:rPr>
              <a:t>#!/bin/bash</a:t>
            </a:r>
          </a:p>
          <a:p>
            <a:pPr marL="0" indent="0">
              <a:buNone/>
            </a:pPr>
            <a:r>
              <a:rPr lang="en-US" sz="13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--partition=</a:t>
            </a:r>
            <a:r>
              <a:rPr lang="en-US" sz="1300" dirty="0" err="1">
                <a:solidFill>
                  <a:srgbClr val="0070C0"/>
                </a:solidFill>
                <a:latin typeface="Consolas" panose="020B0609020204030204" pitchFamily="49" charset="0"/>
                <a:cs typeface="Consolas" panose="020B0609020204030204" pitchFamily="49" charset="0"/>
              </a:rPr>
              <a:t>kingspeak</a:t>
            </a:r>
            <a:r>
              <a:rPr lang="en-US" sz="1300" dirty="0">
                <a:solidFill>
                  <a:srgbClr val="0070C0"/>
                </a:solidFill>
                <a:latin typeface="Consolas" panose="020B0609020204030204" pitchFamily="49" charset="0"/>
                <a:cs typeface="Consolas" panose="020B0609020204030204" pitchFamily="49" charset="0"/>
              </a:rPr>
              <a:t>-shared-guest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3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300" dirty="0">
                <a:solidFill>
                  <a:srgbClr val="0070C0"/>
                </a:solidFill>
                <a:latin typeface="Consolas" panose="020B0609020204030204" pitchFamily="49" charset="0"/>
                <a:cs typeface="Consolas" panose="020B0609020204030204" pitchFamily="49" charset="0"/>
              </a:rPr>
              <a:t>#SBATCH --</a:t>
            </a:r>
            <a:r>
              <a:rPr lang="en-US" sz="1300" dirty="0" err="1">
                <a:solidFill>
                  <a:srgbClr val="0070C0"/>
                </a:solidFill>
                <a:latin typeface="Consolas" panose="020B0609020204030204" pitchFamily="49" charset="0"/>
                <a:cs typeface="Consolas" panose="020B0609020204030204" pitchFamily="49" charset="0"/>
              </a:rPr>
              <a:t>ntasks</a:t>
            </a:r>
            <a:r>
              <a:rPr lang="en-US" sz="1300" dirty="0">
                <a:solidFill>
                  <a:srgbClr val="0070C0"/>
                </a:solidFill>
                <a:latin typeface="Consolas" panose="020B0609020204030204" pitchFamily="49" charset="0"/>
                <a:cs typeface="Consolas" panose="020B0609020204030204" pitchFamily="49" charset="0"/>
              </a:rPr>
              <a:t>=8</a:t>
            </a:r>
          </a:p>
          <a:p>
            <a:pPr marL="0" indent="0">
              <a:buNone/>
            </a:pPr>
            <a:r>
              <a:rPr lang="en-US" sz="13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300" dirty="0">
                <a:solidFill>
                  <a:srgbClr val="0070C0"/>
                </a:solidFill>
                <a:latin typeface="Consolas" panose="020B0609020204030204" pitchFamily="49" charset="0"/>
                <a:cs typeface="Consolas" panose="020B0609020204030204" pitchFamily="49" charset="0"/>
              </a:rPr>
              <a:t>#SBATCH -o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j.out</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-e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j.err</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--constraints “c40&amp;m768”</a:t>
            </a:r>
          </a:p>
          <a:p>
            <a:pPr marL="0" indent="0">
              <a:buNone/>
            </a:pPr>
            <a:endParaRPr lang="en-US" sz="2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300" kern="0" dirty="0">
                <a:solidFill>
                  <a:srgbClr val="0070C0"/>
                </a:solidFill>
                <a:latin typeface="Consolas" panose="020B0609020204030204" pitchFamily="49" charset="0"/>
                <a:cs typeface="Consolas" panose="020B0609020204030204" pitchFamily="49" charset="0"/>
              </a:rPr>
              <a:t>#!/bin/</a:t>
            </a:r>
            <a:r>
              <a:rPr lang="en-US" sz="1300" kern="0" dirty="0" err="1">
                <a:solidFill>
                  <a:srgbClr val="0070C0"/>
                </a:solidFill>
                <a:latin typeface="Consolas" panose="020B0609020204030204" pitchFamily="49" charset="0"/>
                <a:cs typeface="Consolas" panose="020B0609020204030204" pitchFamily="49" charset="0"/>
              </a:rPr>
              <a:t>tcsh</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--partition=</a:t>
            </a:r>
            <a:r>
              <a:rPr lang="en-US" sz="1300" kern="0" dirty="0" err="1">
                <a:solidFill>
                  <a:srgbClr val="0070C0"/>
                </a:solidFill>
                <a:latin typeface="Consolas" panose="020B0609020204030204" pitchFamily="49" charset="0"/>
                <a:cs typeface="Consolas" panose="020B0609020204030204" pitchFamily="49" charset="0"/>
              </a:rPr>
              <a:t>kingspeak</a:t>
            </a:r>
            <a:r>
              <a:rPr lang="en-US" sz="1300" kern="0" dirty="0">
                <a:solidFill>
                  <a:srgbClr val="0070C0"/>
                </a:solidFill>
                <a:latin typeface="Consolas" panose="020B0609020204030204" pitchFamily="49" charset="0"/>
                <a:cs typeface="Consolas" panose="020B0609020204030204" pitchFamily="49" charset="0"/>
              </a:rPr>
              <a:t>-shared-guest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t>
            </a:r>
            <a:r>
              <a:rPr lang="en-US" sz="1300" kern="0" dirty="0" err="1">
                <a:solidFill>
                  <a:srgbClr val="0070C0"/>
                </a:solidFill>
                <a:latin typeface="Consolas" panose="020B0609020204030204" pitchFamily="49" charset="0"/>
                <a:cs typeface="Consolas" panose="020B0609020204030204" pitchFamily="49" charset="0"/>
              </a:rPr>
              <a:t>ntasks</a:t>
            </a:r>
            <a:r>
              <a:rPr lang="en-US" sz="13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-o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j.out</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-e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j.err</a:t>
            </a:r>
            <a:r>
              <a:rPr lang="en-US" sz="1300" kern="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--constraints “c40|c36”</a:t>
            </a:r>
          </a:p>
          <a:p>
            <a:pPr marL="0" indent="0">
              <a:buFontTx/>
              <a:buNone/>
            </a:pP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2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Lst>
          </p:cNvPr>
          <p:cNvSpPr/>
          <p:nvPr/>
        </p:nvSpPr>
        <p:spPr bwMode="auto">
          <a:xfrm>
            <a:off x="67242" y="3227910"/>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Lst>
          </p:cNvPr>
          <p:cNvSpPr/>
          <p:nvPr/>
        </p:nvSpPr>
        <p:spPr bwMode="auto">
          <a:xfrm>
            <a:off x="4583980" y="3221998"/>
            <a:ext cx="403860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cxnSp>
        <p:nvCxnSpPr>
          <p:cNvPr id="10" name="Straight Arrow Connector 9">
            <a:extLst>
              <a:ext uri="{FF2B5EF4-FFF2-40B4-BE49-F238E27FC236}">
                <a16:creationId xmlns:a16="http://schemas.microsoft.com/office/drawing/2014/main" id="{3CE6028E-B449-D813-D61B-0DE639E053F8}"/>
              </a:ext>
            </a:extLst>
          </p:cNvPr>
          <p:cNvCxnSpPr/>
          <p:nvPr/>
        </p:nvCxnSpPr>
        <p:spPr bwMode="auto">
          <a:xfrm>
            <a:off x="2514600" y="3429000"/>
            <a:ext cx="0" cy="228600"/>
          </a:xfrm>
          <a:prstGeom prst="straightConnector1">
            <a:avLst/>
          </a:prstGeom>
          <a:solidFill>
            <a:schemeClr val="accent1"/>
          </a:solidFill>
          <a:ln w="28575" cap="flat" cmpd="sng" algn="ctr">
            <a:solidFill>
              <a:schemeClr val="accent5">
                <a:lumMod val="10000"/>
              </a:schemeClr>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09E56227-4274-EB1A-4374-C87F23B9B008}"/>
              </a:ext>
            </a:extLst>
          </p:cNvPr>
          <p:cNvCxnSpPr/>
          <p:nvPr/>
        </p:nvCxnSpPr>
        <p:spPr bwMode="auto">
          <a:xfrm>
            <a:off x="7010400" y="3429000"/>
            <a:ext cx="0" cy="228600"/>
          </a:xfrm>
          <a:prstGeom prst="straightConnector1">
            <a:avLst/>
          </a:prstGeom>
          <a:solidFill>
            <a:schemeClr val="accent1"/>
          </a:solidFill>
          <a:ln w="28575" cap="flat" cmpd="sng" algn="ctr">
            <a:solidFill>
              <a:schemeClr val="accent5">
                <a:lumMod val="10000"/>
              </a:schemeClr>
            </a:solidFill>
            <a:prstDash val="solid"/>
            <a:round/>
            <a:headEnd type="none" w="med" len="med"/>
            <a:tailEnd type="triangle"/>
          </a:ln>
          <a:effectLst/>
        </p:spPr>
      </p:cxnSp>
      <p:sp>
        <p:nvSpPr>
          <p:cNvPr id="12" name="TextBox 11">
            <a:extLst>
              <a:ext uri="{FF2B5EF4-FFF2-40B4-BE49-F238E27FC236}">
                <a16:creationId xmlns:a16="http://schemas.microsoft.com/office/drawing/2014/main" id="{31824A9C-F9E7-D4DA-788D-CE3895568755}"/>
              </a:ext>
            </a:extLst>
          </p:cNvPr>
          <p:cNvSpPr txBox="1"/>
          <p:nvPr/>
        </p:nvSpPr>
        <p:spPr>
          <a:xfrm>
            <a:off x="1071331" y="3564521"/>
            <a:ext cx="2919389" cy="338554"/>
          </a:xfrm>
          <a:prstGeom prst="rect">
            <a:avLst/>
          </a:prstGeom>
          <a:noFill/>
        </p:spPr>
        <p:txBody>
          <a:bodyPr wrap="none" rtlCol="0">
            <a:spAutoFit/>
          </a:bodyPr>
          <a:lstStyle/>
          <a:p>
            <a:r>
              <a:rPr lang="en-US" sz="1600" dirty="0">
                <a:solidFill>
                  <a:schemeClr val="accent5">
                    <a:lumMod val="10000"/>
                  </a:schemeClr>
                </a:solidFill>
              </a:rPr>
              <a:t>Include c40 </a:t>
            </a:r>
            <a:r>
              <a:rPr lang="en-US" sz="1600" b="1" dirty="0">
                <a:solidFill>
                  <a:schemeClr val="accent5">
                    <a:lumMod val="10000"/>
                  </a:schemeClr>
                </a:solidFill>
              </a:rPr>
              <a:t>AND</a:t>
            </a:r>
            <a:r>
              <a:rPr lang="en-US" sz="1600" dirty="0">
                <a:solidFill>
                  <a:schemeClr val="accent5">
                    <a:lumMod val="10000"/>
                  </a:schemeClr>
                </a:solidFill>
              </a:rPr>
              <a:t> m768 nodes</a:t>
            </a:r>
          </a:p>
        </p:txBody>
      </p:sp>
      <p:sp>
        <p:nvSpPr>
          <p:cNvPr id="13" name="TextBox 12">
            <a:extLst>
              <a:ext uri="{FF2B5EF4-FFF2-40B4-BE49-F238E27FC236}">
                <a16:creationId xmlns:a16="http://schemas.microsoft.com/office/drawing/2014/main" id="{99E19922-CF52-B5E8-91E3-44BCAACBB392}"/>
              </a:ext>
            </a:extLst>
          </p:cNvPr>
          <p:cNvSpPr txBox="1"/>
          <p:nvPr/>
        </p:nvSpPr>
        <p:spPr>
          <a:xfrm>
            <a:off x="5498738" y="3568910"/>
            <a:ext cx="2601994" cy="338554"/>
          </a:xfrm>
          <a:prstGeom prst="rect">
            <a:avLst/>
          </a:prstGeom>
          <a:noFill/>
        </p:spPr>
        <p:txBody>
          <a:bodyPr wrap="none" rtlCol="0">
            <a:spAutoFit/>
          </a:bodyPr>
          <a:lstStyle/>
          <a:p>
            <a:r>
              <a:rPr lang="en-US" sz="1600" dirty="0">
                <a:solidFill>
                  <a:schemeClr val="accent5">
                    <a:lumMod val="10000"/>
                  </a:schemeClr>
                </a:solidFill>
              </a:rPr>
              <a:t>Include c40 </a:t>
            </a:r>
            <a:r>
              <a:rPr lang="en-US" sz="1600" b="1" dirty="0">
                <a:solidFill>
                  <a:schemeClr val="accent5">
                    <a:lumMod val="10000"/>
                  </a:schemeClr>
                </a:solidFill>
              </a:rPr>
              <a:t>OR</a:t>
            </a:r>
            <a:r>
              <a:rPr lang="en-US" sz="1600" dirty="0">
                <a:solidFill>
                  <a:schemeClr val="accent5">
                    <a:lumMod val="10000"/>
                  </a:schemeClr>
                </a:solidFill>
              </a:rPr>
              <a:t> c36 nodes</a:t>
            </a:r>
          </a:p>
        </p:txBody>
      </p:sp>
    </p:spTree>
    <p:extLst>
      <p:ext uri="{BB962C8B-B14F-4D97-AF65-F5344CB8AC3E}">
        <p14:creationId xmlns:p14="http://schemas.microsoft.com/office/powerpoint/2010/main" val="2130865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2286000"/>
          </a:xfrm>
        </p:spPr>
        <p:txBody>
          <a:bodyPr/>
          <a:lstStyle/>
          <a:p>
            <a:pPr marL="0" indent="0">
              <a:buNone/>
            </a:pPr>
            <a:r>
              <a:rPr lang="en-US" sz="1300" dirty="0">
                <a:solidFill>
                  <a:srgbClr val="0070C0"/>
                </a:solidFill>
                <a:latin typeface="Consolas" panose="020B0609020204030204" pitchFamily="49" charset="0"/>
                <a:cs typeface="Consolas" panose="020B0609020204030204" pitchFamily="49" charset="0"/>
              </a:rPr>
              <a:t>#!/bin/bash</a:t>
            </a:r>
          </a:p>
          <a:p>
            <a:pPr marL="0" indent="0">
              <a:buNone/>
            </a:pPr>
            <a:r>
              <a:rPr lang="en-US" sz="13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--partition=</a:t>
            </a:r>
            <a:r>
              <a:rPr lang="en-US" sz="1300" dirty="0" err="1">
                <a:solidFill>
                  <a:srgbClr val="0070C0"/>
                </a:solidFill>
                <a:latin typeface="Consolas" panose="020B0609020204030204" pitchFamily="49" charset="0"/>
                <a:cs typeface="Consolas" panose="020B0609020204030204" pitchFamily="49" charset="0"/>
              </a:rPr>
              <a:t>kingspeak</a:t>
            </a:r>
            <a:r>
              <a:rPr lang="en-US" sz="1300" dirty="0">
                <a:solidFill>
                  <a:srgbClr val="0070C0"/>
                </a:solidFill>
                <a:latin typeface="Consolas" panose="020B0609020204030204" pitchFamily="49" charset="0"/>
                <a:cs typeface="Consolas" panose="020B0609020204030204" pitchFamily="49" charset="0"/>
              </a:rPr>
              <a:t>-shared-guest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3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300" dirty="0">
                <a:solidFill>
                  <a:srgbClr val="0070C0"/>
                </a:solidFill>
                <a:latin typeface="Consolas" panose="020B0609020204030204" pitchFamily="49" charset="0"/>
                <a:cs typeface="Consolas" panose="020B0609020204030204" pitchFamily="49" charset="0"/>
              </a:rPr>
              <a:t>#SBATCH --</a:t>
            </a:r>
            <a:r>
              <a:rPr lang="en-US" sz="1300" dirty="0" err="1">
                <a:solidFill>
                  <a:srgbClr val="0070C0"/>
                </a:solidFill>
                <a:latin typeface="Consolas" panose="020B0609020204030204" pitchFamily="49" charset="0"/>
                <a:cs typeface="Consolas" panose="020B0609020204030204" pitchFamily="49" charset="0"/>
              </a:rPr>
              <a:t>ntasks</a:t>
            </a:r>
            <a:r>
              <a:rPr lang="en-US" sz="1300" dirty="0">
                <a:solidFill>
                  <a:srgbClr val="0070C0"/>
                </a:solidFill>
                <a:latin typeface="Consolas" panose="020B0609020204030204" pitchFamily="49" charset="0"/>
                <a:cs typeface="Consolas" panose="020B0609020204030204" pitchFamily="49" charset="0"/>
              </a:rPr>
              <a:t>=8</a:t>
            </a:r>
          </a:p>
          <a:p>
            <a:pPr marL="0" indent="0">
              <a:buNone/>
            </a:pPr>
            <a:r>
              <a:rPr lang="en-US" sz="13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300" dirty="0">
                <a:solidFill>
                  <a:srgbClr val="0070C0"/>
                </a:solidFill>
                <a:latin typeface="Consolas" panose="020B0609020204030204" pitchFamily="49" charset="0"/>
                <a:cs typeface="Consolas" panose="020B0609020204030204" pitchFamily="49" charset="0"/>
              </a:rPr>
              <a:t>#SBATCH -o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j.out</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-e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j.err</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--constraints “</a:t>
            </a:r>
            <a:r>
              <a:rPr lang="en-US" sz="1300" dirty="0" err="1">
                <a:solidFill>
                  <a:srgbClr val="0070C0"/>
                </a:solidFill>
                <a:latin typeface="Consolas" panose="020B0609020204030204" pitchFamily="49" charset="0"/>
                <a:cs typeface="Consolas" panose="020B0609020204030204" pitchFamily="49" charset="0"/>
              </a:rPr>
              <a:t>gompert</a:t>
            </a:r>
            <a:r>
              <a:rPr lang="en-US" sz="1300" dirty="0">
                <a:solidFill>
                  <a:srgbClr val="0070C0"/>
                </a:solidFill>
                <a:latin typeface="Consolas" panose="020B0609020204030204" pitchFamily="49" charset="0"/>
                <a:cs typeface="Consolas" panose="020B0609020204030204" pitchFamily="49" charset="0"/>
              </a:rPr>
              <a:t>”</a:t>
            </a:r>
          </a:p>
          <a:p>
            <a:pPr marL="0" indent="0">
              <a:buNone/>
            </a:pPr>
            <a:endParaRPr lang="en-US" sz="2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300" kern="0" dirty="0">
                <a:solidFill>
                  <a:srgbClr val="0070C0"/>
                </a:solidFill>
                <a:latin typeface="Consolas" panose="020B0609020204030204" pitchFamily="49" charset="0"/>
                <a:cs typeface="Consolas" panose="020B0609020204030204" pitchFamily="49" charset="0"/>
              </a:rPr>
              <a:t>#!/bin/</a:t>
            </a:r>
            <a:r>
              <a:rPr lang="en-US" sz="1300" kern="0" dirty="0" err="1">
                <a:solidFill>
                  <a:srgbClr val="0070C0"/>
                </a:solidFill>
                <a:latin typeface="Consolas" panose="020B0609020204030204" pitchFamily="49" charset="0"/>
                <a:cs typeface="Consolas" panose="020B0609020204030204" pitchFamily="49" charset="0"/>
              </a:rPr>
              <a:t>tcsh</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--partition=</a:t>
            </a:r>
            <a:r>
              <a:rPr lang="en-US" sz="1300" kern="0" dirty="0" err="1">
                <a:solidFill>
                  <a:srgbClr val="0070C0"/>
                </a:solidFill>
                <a:latin typeface="Consolas" panose="020B0609020204030204" pitchFamily="49" charset="0"/>
                <a:cs typeface="Consolas" panose="020B0609020204030204" pitchFamily="49" charset="0"/>
              </a:rPr>
              <a:t>kingspeak</a:t>
            </a:r>
            <a:r>
              <a:rPr lang="en-US" sz="1300" kern="0" dirty="0">
                <a:solidFill>
                  <a:srgbClr val="0070C0"/>
                </a:solidFill>
                <a:latin typeface="Consolas" panose="020B0609020204030204" pitchFamily="49" charset="0"/>
                <a:cs typeface="Consolas" panose="020B0609020204030204" pitchFamily="49" charset="0"/>
              </a:rPr>
              <a:t>-shared-guest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t>
            </a:r>
            <a:r>
              <a:rPr lang="en-US" sz="1300" kern="0" dirty="0" err="1">
                <a:solidFill>
                  <a:srgbClr val="0070C0"/>
                </a:solidFill>
                <a:latin typeface="Consolas" panose="020B0609020204030204" pitchFamily="49" charset="0"/>
                <a:cs typeface="Consolas" panose="020B0609020204030204" pitchFamily="49" charset="0"/>
              </a:rPr>
              <a:t>ntasks</a:t>
            </a:r>
            <a:r>
              <a:rPr lang="en-US" sz="13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-o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j.out</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-e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j.err</a:t>
            </a:r>
            <a:r>
              <a:rPr lang="en-US" sz="1300" kern="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--constraints “</a:t>
            </a:r>
            <a:r>
              <a:rPr lang="en-US" sz="1300" dirty="0" err="1">
                <a:solidFill>
                  <a:srgbClr val="0070C0"/>
                </a:solidFill>
                <a:latin typeface="Consolas" panose="020B0609020204030204" pitchFamily="49" charset="0"/>
                <a:cs typeface="Consolas" panose="020B0609020204030204" pitchFamily="49" charset="0"/>
              </a:rPr>
              <a:t>gompert|schmidt|tbicc</a:t>
            </a:r>
            <a:r>
              <a:rPr lang="en-US" sz="1300" dirty="0">
                <a:solidFill>
                  <a:srgbClr val="0070C0"/>
                </a:solidFill>
                <a:latin typeface="Consolas" panose="020B0609020204030204" pitchFamily="49" charset="0"/>
                <a:cs typeface="Consolas" panose="020B0609020204030204" pitchFamily="49" charset="0"/>
              </a:rPr>
              <a:t>”</a:t>
            </a:r>
          </a:p>
          <a:p>
            <a:pPr marL="0" indent="0">
              <a:buFontTx/>
              <a:buNone/>
            </a:pP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2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8D428AE9-ABB0-553B-1401-BBB213329DB3}"/>
              </a:ext>
            </a:extLst>
          </p:cNvPr>
          <p:cNvSpPr/>
          <p:nvPr/>
        </p:nvSpPr>
        <p:spPr bwMode="auto">
          <a:xfrm>
            <a:off x="67242" y="3227910"/>
            <a:ext cx="4038600" cy="27729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AFFA6F33-6096-C79B-6D0F-3BE484BECACE}"/>
              </a:ext>
            </a:extLst>
          </p:cNvPr>
          <p:cNvSpPr/>
          <p:nvPr/>
        </p:nvSpPr>
        <p:spPr bwMode="auto">
          <a:xfrm>
            <a:off x="4583980" y="3221998"/>
            <a:ext cx="4255220" cy="283203"/>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6C957E1D-6EB6-3327-EC71-31FF9C4BCD54}"/>
              </a:ext>
            </a:extLst>
          </p:cNvPr>
          <p:cNvSpPr txBox="1"/>
          <p:nvPr/>
        </p:nvSpPr>
        <p:spPr>
          <a:xfrm>
            <a:off x="1234805" y="3886200"/>
            <a:ext cx="6577161" cy="1200329"/>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Can also include constraints to target specific nodes</a:t>
            </a:r>
          </a:p>
          <a:p>
            <a:endParaRPr lang="en-US" dirty="0">
              <a:solidFill>
                <a:schemeClr val="accent2"/>
              </a:solidFill>
            </a:endParaRPr>
          </a:p>
        </p:txBody>
      </p:sp>
      <p:sp>
        <p:nvSpPr>
          <p:cNvPr id="5" name="TextBox 4">
            <a:extLst>
              <a:ext uri="{FF2B5EF4-FFF2-40B4-BE49-F238E27FC236}">
                <a16:creationId xmlns:a16="http://schemas.microsoft.com/office/drawing/2014/main" id="{E2BE2A6D-C6F0-8F90-FA0D-B3201BB25E2F}"/>
              </a:ext>
            </a:extLst>
          </p:cNvPr>
          <p:cNvSpPr txBox="1"/>
          <p:nvPr/>
        </p:nvSpPr>
        <p:spPr>
          <a:xfrm>
            <a:off x="1438191" y="4993821"/>
            <a:ext cx="6170388" cy="830997"/>
          </a:xfrm>
          <a:prstGeom prst="rect">
            <a:avLst/>
          </a:prstGeom>
          <a:noFill/>
        </p:spPr>
        <p:txBody>
          <a:bodyPr wrap="square" rtlCol="0">
            <a:spAutoFit/>
          </a:bodyPr>
          <a:lstStyle/>
          <a:p>
            <a:pPr marL="0" indent="0" algn="ctr">
              <a:buNone/>
            </a:pPr>
            <a:r>
              <a:rPr lang="en-US" dirty="0">
                <a:solidFill>
                  <a:srgbClr val="FF0000"/>
                </a:solidFill>
                <a:sym typeface="Wingdings" panose="05000000000000000000" pitchFamily="2" charset="2"/>
              </a:rPr>
              <a:t>This can be memory avail, </a:t>
            </a:r>
            <a:r>
              <a:rPr lang="en-US" dirty="0" err="1">
                <a:solidFill>
                  <a:srgbClr val="FF0000"/>
                </a:solidFill>
                <a:sym typeface="Wingdings" panose="05000000000000000000" pitchFamily="2" charset="2"/>
              </a:rPr>
              <a:t>cpu</a:t>
            </a:r>
            <a:r>
              <a:rPr lang="en-US" dirty="0">
                <a:solidFill>
                  <a:srgbClr val="FF0000"/>
                </a:solidFill>
                <a:sym typeface="Wingdings" panose="05000000000000000000" pitchFamily="2" charset="2"/>
              </a:rPr>
              <a:t> count, specific owner nodes, </a:t>
            </a:r>
            <a:r>
              <a:rPr lang="en-US" dirty="0" err="1">
                <a:solidFill>
                  <a:srgbClr val="FF0000"/>
                </a:solidFill>
                <a:sym typeface="Wingdings" panose="05000000000000000000" pitchFamily="2" charset="2"/>
              </a:rPr>
              <a:t>etc</a:t>
            </a:r>
            <a:r>
              <a:rPr lang="en-US" dirty="0">
                <a:solidFill>
                  <a:srgbClr val="FF0000"/>
                </a:solidFill>
                <a:sym typeface="Wingdings" panose="05000000000000000000" pitchFamily="2" charset="2"/>
              </a:rPr>
              <a:t> </a:t>
            </a:r>
            <a:endParaRPr lang="en-US" i="1" dirty="0">
              <a:solidFill>
                <a:srgbClr val="FF0000"/>
              </a:solidFill>
              <a:sym typeface="Wingdings" panose="05000000000000000000" pitchFamily="2" charset="2"/>
            </a:endParaRPr>
          </a:p>
        </p:txBody>
      </p:sp>
      <p:sp>
        <p:nvSpPr>
          <p:cNvPr id="8" name="TextBox 7">
            <a:extLst>
              <a:ext uri="{FF2B5EF4-FFF2-40B4-BE49-F238E27FC236}">
                <a16:creationId xmlns:a16="http://schemas.microsoft.com/office/drawing/2014/main" id="{172E4CBE-F525-06C6-06F6-9CC435D7999A}"/>
              </a:ext>
            </a:extLst>
          </p:cNvPr>
          <p:cNvSpPr txBox="1"/>
          <p:nvPr/>
        </p:nvSpPr>
        <p:spPr>
          <a:xfrm>
            <a:off x="1470211" y="5921028"/>
            <a:ext cx="6341755" cy="461665"/>
          </a:xfrm>
          <a:prstGeom prst="rect">
            <a:avLst/>
          </a:prstGeom>
          <a:noFill/>
        </p:spPr>
        <p:txBody>
          <a:bodyPr wrap="square">
            <a:spAutoFit/>
          </a:bodyPr>
          <a:lstStyle/>
          <a:p>
            <a:r>
              <a:rPr lang="en-US" dirty="0"/>
              <a:t>https://</a:t>
            </a:r>
            <a:r>
              <a:rPr lang="en-US" dirty="0" err="1"/>
              <a:t>www.chpc.utah.edu</a:t>
            </a:r>
            <a:r>
              <a:rPr lang="en-US" dirty="0"/>
              <a:t>/usage/constraints/</a:t>
            </a:r>
          </a:p>
        </p:txBody>
      </p:sp>
    </p:spTree>
    <p:extLst>
      <p:ext uri="{BB962C8B-B14F-4D97-AF65-F5344CB8AC3E}">
        <p14:creationId xmlns:p14="http://schemas.microsoft.com/office/powerpoint/2010/main" val="339141139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300" dirty="0">
                <a:solidFill>
                  <a:srgbClr val="0070C0"/>
                </a:solidFill>
                <a:latin typeface="Consolas" panose="020B0609020204030204" pitchFamily="49" charset="0"/>
                <a:cs typeface="Consolas" panose="020B0609020204030204" pitchFamily="49" charset="0"/>
              </a:rPr>
              <a:t>#!/bin/bash</a:t>
            </a:r>
          </a:p>
          <a:p>
            <a:pPr marL="0" indent="0">
              <a:buNone/>
            </a:pPr>
            <a:r>
              <a:rPr lang="en-US" sz="13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--partition=</a:t>
            </a:r>
            <a:r>
              <a:rPr lang="en-US" sz="1300" dirty="0" err="1">
                <a:solidFill>
                  <a:srgbClr val="0070C0"/>
                </a:solidFill>
                <a:latin typeface="Consolas" panose="020B0609020204030204" pitchFamily="49" charset="0"/>
                <a:cs typeface="Consolas" panose="020B0609020204030204" pitchFamily="49" charset="0"/>
              </a:rPr>
              <a:t>kingspeak</a:t>
            </a:r>
            <a:r>
              <a:rPr lang="en-US" sz="1300" dirty="0">
                <a:solidFill>
                  <a:srgbClr val="0070C0"/>
                </a:solidFill>
                <a:latin typeface="Consolas" panose="020B0609020204030204" pitchFamily="49" charset="0"/>
                <a:cs typeface="Consolas" panose="020B0609020204030204" pitchFamily="49" charset="0"/>
              </a:rPr>
              <a:t>-shared-guest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3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300" dirty="0">
                <a:solidFill>
                  <a:srgbClr val="0070C0"/>
                </a:solidFill>
                <a:latin typeface="Consolas" panose="020B0609020204030204" pitchFamily="49" charset="0"/>
                <a:cs typeface="Consolas" panose="020B0609020204030204" pitchFamily="49" charset="0"/>
              </a:rPr>
              <a:t>#SBATCH --</a:t>
            </a:r>
            <a:r>
              <a:rPr lang="en-US" sz="1300" dirty="0" err="1">
                <a:solidFill>
                  <a:srgbClr val="0070C0"/>
                </a:solidFill>
                <a:latin typeface="Consolas" panose="020B0609020204030204" pitchFamily="49" charset="0"/>
                <a:cs typeface="Consolas" panose="020B0609020204030204" pitchFamily="49" charset="0"/>
              </a:rPr>
              <a:t>ntasks</a:t>
            </a:r>
            <a:r>
              <a:rPr lang="en-US" sz="1300" dirty="0">
                <a:solidFill>
                  <a:srgbClr val="0070C0"/>
                </a:solidFill>
                <a:latin typeface="Consolas" panose="020B0609020204030204" pitchFamily="49" charset="0"/>
                <a:cs typeface="Consolas" panose="020B0609020204030204" pitchFamily="49" charset="0"/>
              </a:rPr>
              <a:t>=8</a:t>
            </a:r>
          </a:p>
          <a:p>
            <a:pPr marL="0" indent="0">
              <a:buNone/>
            </a:pPr>
            <a:r>
              <a:rPr lang="en-US" sz="13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300" dirty="0">
                <a:solidFill>
                  <a:srgbClr val="0070C0"/>
                </a:solidFill>
                <a:latin typeface="Consolas" panose="020B0609020204030204" pitchFamily="49" charset="0"/>
                <a:cs typeface="Consolas" panose="020B0609020204030204" pitchFamily="49" charset="0"/>
              </a:rPr>
              <a:t>#SBATCH -o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j.out</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-e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j.err</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300" dirty="0">
                <a:latin typeface="Consolas" panose="020B0609020204030204" pitchFamily="49" charset="0"/>
                <a:cs typeface="Consolas" panose="020B0609020204030204" pitchFamily="49" charset="0"/>
              </a:rPr>
              <a:t>SCRDIR=/scratch/general/vast/$USER/$SLURM_JOB_ID</a:t>
            </a:r>
          </a:p>
          <a:p>
            <a:pPr marL="0" indent="0">
              <a:buNone/>
            </a:pPr>
            <a:r>
              <a:rPr lang="en-US" sz="1300" dirty="0" err="1">
                <a:latin typeface="Consolas" panose="020B0609020204030204" pitchFamily="49" charset="0"/>
                <a:cs typeface="Consolas" panose="020B0609020204030204" pitchFamily="49" charset="0"/>
              </a:rPr>
              <a:t>mkdir</a:t>
            </a:r>
            <a:r>
              <a:rPr lang="en-US" sz="1300" dirty="0">
                <a:latin typeface="Consolas" panose="020B0609020204030204" pitchFamily="49" charset="0"/>
                <a:cs typeface="Consolas" panose="020B0609020204030204" pitchFamily="49" charset="0"/>
              </a:rPr>
              <a:t> -p $SCRDIR</a:t>
            </a:r>
          </a:p>
          <a:p>
            <a:pPr marL="0" indent="0">
              <a:buNone/>
            </a:pPr>
            <a:r>
              <a:rPr lang="en-US" sz="13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300" dirty="0">
                <a:latin typeface="Consolas" panose="020B0609020204030204" pitchFamily="49" charset="0"/>
                <a:cs typeface="Consolas" panose="020B0609020204030204" pitchFamily="49" charset="0"/>
              </a:rPr>
              <a:t>cp </a:t>
            </a:r>
            <a:r>
              <a:rPr lang="en-US" sz="1300" dirty="0" err="1">
                <a:latin typeface="Consolas" panose="020B0609020204030204" pitchFamily="49" charset="0"/>
                <a:cs typeface="Consolas" panose="020B0609020204030204" pitchFamily="49" charset="0"/>
              </a:rPr>
              <a:t>file.input</a:t>
            </a:r>
            <a:r>
              <a:rPr lang="en-US" sz="1300" dirty="0">
                <a:latin typeface="Consolas" panose="020B0609020204030204" pitchFamily="49" charset="0"/>
                <a:cs typeface="Consolas" panose="020B0609020204030204" pitchFamily="49" charset="0"/>
              </a:rPr>
              <a:t> $SCRDIR/.</a:t>
            </a:r>
          </a:p>
          <a:p>
            <a:pPr marL="0" indent="0">
              <a:buNone/>
            </a:pPr>
            <a:r>
              <a:rPr lang="en-US" sz="1300" dirty="0">
                <a:latin typeface="Consolas" panose="020B0609020204030204" pitchFamily="49" charset="0"/>
                <a:cs typeface="Consolas" panose="020B0609020204030204" pitchFamily="49" charset="0"/>
              </a:rPr>
              <a:t>cd $SCRDIR</a:t>
            </a:r>
            <a:endParaRPr lang="en-US" sz="13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300" kern="0" dirty="0">
                <a:solidFill>
                  <a:srgbClr val="0070C0"/>
                </a:solidFill>
                <a:latin typeface="Consolas" panose="020B0609020204030204" pitchFamily="49" charset="0"/>
                <a:cs typeface="Consolas" panose="020B0609020204030204" pitchFamily="49" charset="0"/>
              </a:rPr>
              <a:t>#!/bin/</a:t>
            </a:r>
            <a:r>
              <a:rPr lang="en-US" sz="1300" kern="0" dirty="0" err="1">
                <a:solidFill>
                  <a:srgbClr val="0070C0"/>
                </a:solidFill>
                <a:latin typeface="Consolas" panose="020B0609020204030204" pitchFamily="49" charset="0"/>
                <a:cs typeface="Consolas" panose="020B0609020204030204" pitchFamily="49" charset="0"/>
              </a:rPr>
              <a:t>tcsh</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--partition=</a:t>
            </a:r>
            <a:r>
              <a:rPr lang="en-US" sz="1300" kern="0" dirty="0" err="1">
                <a:solidFill>
                  <a:srgbClr val="0070C0"/>
                </a:solidFill>
                <a:latin typeface="Consolas" panose="020B0609020204030204" pitchFamily="49" charset="0"/>
                <a:cs typeface="Consolas" panose="020B0609020204030204" pitchFamily="49" charset="0"/>
              </a:rPr>
              <a:t>kingspeak</a:t>
            </a:r>
            <a:r>
              <a:rPr lang="en-US" sz="1300" kern="0" dirty="0">
                <a:solidFill>
                  <a:srgbClr val="0070C0"/>
                </a:solidFill>
                <a:latin typeface="Consolas" panose="020B0609020204030204" pitchFamily="49" charset="0"/>
                <a:cs typeface="Consolas" panose="020B0609020204030204" pitchFamily="49" charset="0"/>
              </a:rPr>
              <a:t>-shared-guest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t>
            </a:r>
            <a:r>
              <a:rPr lang="en-US" sz="1300" kern="0" dirty="0" err="1">
                <a:solidFill>
                  <a:srgbClr val="0070C0"/>
                </a:solidFill>
                <a:latin typeface="Consolas" panose="020B0609020204030204" pitchFamily="49" charset="0"/>
                <a:cs typeface="Consolas" panose="020B0609020204030204" pitchFamily="49" charset="0"/>
              </a:rPr>
              <a:t>ntasks</a:t>
            </a:r>
            <a:r>
              <a:rPr lang="en-US" sz="13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-o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j.out</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-e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j.err</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3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300" kern="0" dirty="0" err="1">
                <a:latin typeface="Consolas" panose="020B0609020204030204" pitchFamily="49" charset="0"/>
                <a:cs typeface="Consolas" panose="020B0609020204030204" pitchFamily="49" charset="0"/>
              </a:rPr>
              <a:t>mkdir</a:t>
            </a:r>
            <a:r>
              <a:rPr lang="en-US" sz="1300" kern="0" dirty="0">
                <a:latin typeface="Consolas" panose="020B0609020204030204" pitchFamily="49" charset="0"/>
                <a:cs typeface="Consolas" panose="020B0609020204030204" pitchFamily="49" charset="0"/>
              </a:rPr>
              <a:t> -p $SCRDIR</a:t>
            </a: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300" kern="0" dirty="0">
                <a:latin typeface="Consolas" panose="020B0609020204030204" pitchFamily="49" charset="0"/>
                <a:cs typeface="Consolas" panose="020B0609020204030204" pitchFamily="49" charset="0"/>
              </a:rPr>
              <a:t>cp </a:t>
            </a:r>
            <a:r>
              <a:rPr lang="en-US" sz="1300" kern="0" dirty="0" err="1">
                <a:latin typeface="Consolas" panose="020B0609020204030204" pitchFamily="49" charset="0"/>
                <a:cs typeface="Consolas" panose="020B0609020204030204" pitchFamily="49" charset="0"/>
              </a:rPr>
              <a:t>file.input</a:t>
            </a:r>
            <a:r>
              <a:rPr lang="en-US" sz="1300" kern="0" dirty="0">
                <a:latin typeface="Consolas" panose="020B0609020204030204" pitchFamily="49" charset="0"/>
                <a:cs typeface="Consolas" panose="020B0609020204030204" pitchFamily="49" charset="0"/>
              </a:rPr>
              <a:t> $SCRDIR/.</a:t>
            </a:r>
          </a:p>
          <a:p>
            <a:pPr marL="0" indent="0">
              <a:buFontTx/>
              <a:buNone/>
            </a:pPr>
            <a:r>
              <a:rPr lang="en-US" sz="1300" kern="0" dirty="0">
                <a:latin typeface="Consolas" panose="020B0609020204030204" pitchFamily="49" charset="0"/>
                <a:cs typeface="Consolas" panose="020B0609020204030204" pitchFamily="49" charset="0"/>
              </a:rPr>
              <a:t>cd $SCRDIR</a:t>
            </a:r>
            <a:endParaRPr lang="en-US" sz="13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Lst>
          </p:cNvPr>
          <p:cNvSpPr/>
          <p:nvPr/>
        </p:nvSpPr>
        <p:spPr bwMode="auto">
          <a:xfrm>
            <a:off x="57503" y="3200400"/>
            <a:ext cx="4496567" cy="1524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Lst>
          </p:cNvPr>
          <p:cNvSpPr/>
          <p:nvPr/>
        </p:nvSpPr>
        <p:spPr bwMode="auto">
          <a:xfrm>
            <a:off x="4572000" y="3200400"/>
            <a:ext cx="4267200" cy="1524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5071381"/>
            <a:ext cx="5867400" cy="830997"/>
          </a:xfrm>
          <a:prstGeom prst="rect">
            <a:avLst/>
          </a:prstGeom>
          <a:noFill/>
        </p:spPr>
        <p:txBody>
          <a:bodyPr wrap="square" rtlCol="0">
            <a:spAutoFit/>
          </a:bodyPr>
          <a:lstStyle/>
          <a:p>
            <a:pPr algn="ctr"/>
            <a:r>
              <a:rPr lang="en-US" dirty="0">
                <a:solidFill>
                  <a:schemeClr val="tx2"/>
                </a:solidFill>
              </a:rPr>
              <a:t>Now, we will discuss the best way to stage your files for analysis</a:t>
            </a:r>
          </a:p>
        </p:txBody>
      </p:sp>
    </p:spTree>
    <p:extLst>
      <p:ext uri="{BB962C8B-B14F-4D97-AF65-F5344CB8AC3E}">
        <p14:creationId xmlns:p14="http://schemas.microsoft.com/office/powerpoint/2010/main" val="3537082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accent2"/>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p>
          <a:p>
            <a:pPr marL="0" indent="0">
              <a:buNone/>
            </a:pP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1470550022"/>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3AA2-6830-5F71-5969-5A01D7591F5C}"/>
              </a:ext>
            </a:extLst>
          </p:cNvPr>
          <p:cNvSpPr>
            <a:spLocks noGrp="1"/>
          </p:cNvSpPr>
          <p:nvPr>
            <p:ph type="title"/>
          </p:nvPr>
        </p:nvSpPr>
        <p:spPr/>
        <p:txBody>
          <a:bodyPr/>
          <a:lstStyle/>
          <a:p>
            <a:pPr algn="ctr"/>
            <a:r>
              <a:rPr kumimoji="0" lang="en-US" sz="4000" b="1" i="0" u="none" strike="noStrike" kern="0" cap="none" spc="0" normalizeH="0" baseline="0" noProof="0" dirty="0">
                <a:ln>
                  <a:noFill/>
                </a:ln>
                <a:solidFill>
                  <a:srgbClr val="990000"/>
                </a:solidFill>
                <a:effectLst/>
                <a:uLnTx/>
                <a:uFillTx/>
                <a:latin typeface="Arial"/>
                <a:ea typeface="Arial"/>
                <a:cs typeface="Arial"/>
                <a:sym typeface="Arial"/>
                <a:rtl val="0"/>
              </a:rPr>
              <a:t>CHPC Storage Resources</a:t>
            </a:r>
            <a:endParaRPr lang="en-US" dirty="0"/>
          </a:p>
        </p:txBody>
      </p:sp>
      <p:sp>
        <p:nvSpPr>
          <p:cNvPr id="4" name="TextBox 3">
            <a:extLst>
              <a:ext uri="{FF2B5EF4-FFF2-40B4-BE49-F238E27FC236}">
                <a16:creationId xmlns:a16="http://schemas.microsoft.com/office/drawing/2014/main" id="{0C862383-09C3-39D6-E141-B9E97E94D5FA}"/>
              </a:ext>
            </a:extLst>
          </p:cNvPr>
          <p:cNvSpPr txBox="1"/>
          <p:nvPr/>
        </p:nvSpPr>
        <p:spPr>
          <a:xfrm>
            <a:off x="720176" y="1978968"/>
            <a:ext cx="1007007" cy="461665"/>
          </a:xfrm>
          <a:prstGeom prst="rect">
            <a:avLst/>
          </a:prstGeom>
          <a:noFill/>
        </p:spPr>
        <p:txBody>
          <a:bodyPr wrap="none" rtlCol="0">
            <a:spAutoFit/>
          </a:bodyPr>
          <a:lstStyle/>
          <a:p>
            <a:r>
              <a:rPr lang="en-US" u="sng" dirty="0"/>
              <a:t>Home</a:t>
            </a:r>
          </a:p>
        </p:txBody>
      </p:sp>
      <p:sp>
        <p:nvSpPr>
          <p:cNvPr id="5" name="TextBox 4">
            <a:extLst>
              <a:ext uri="{FF2B5EF4-FFF2-40B4-BE49-F238E27FC236}">
                <a16:creationId xmlns:a16="http://schemas.microsoft.com/office/drawing/2014/main" id="{12F1E319-E70A-3C14-5537-B247B11CEEF6}"/>
              </a:ext>
            </a:extLst>
          </p:cNvPr>
          <p:cNvSpPr txBox="1"/>
          <p:nvPr/>
        </p:nvSpPr>
        <p:spPr>
          <a:xfrm>
            <a:off x="3810000" y="2055167"/>
            <a:ext cx="1228221" cy="461665"/>
          </a:xfrm>
          <a:prstGeom prst="rect">
            <a:avLst/>
          </a:prstGeom>
          <a:noFill/>
        </p:spPr>
        <p:txBody>
          <a:bodyPr wrap="none" rtlCol="0">
            <a:spAutoFit/>
          </a:bodyPr>
          <a:lstStyle/>
          <a:p>
            <a:r>
              <a:rPr lang="en-US" u="sng" dirty="0"/>
              <a:t>Scratch</a:t>
            </a:r>
          </a:p>
        </p:txBody>
      </p:sp>
      <p:sp>
        <p:nvSpPr>
          <p:cNvPr id="6" name="TextBox 5">
            <a:extLst>
              <a:ext uri="{FF2B5EF4-FFF2-40B4-BE49-F238E27FC236}">
                <a16:creationId xmlns:a16="http://schemas.microsoft.com/office/drawing/2014/main" id="{87BD7B95-87AD-F572-883D-A19AB7C6098A}"/>
              </a:ext>
            </a:extLst>
          </p:cNvPr>
          <p:cNvSpPr txBox="1"/>
          <p:nvPr/>
        </p:nvSpPr>
        <p:spPr>
          <a:xfrm>
            <a:off x="7086600" y="1978968"/>
            <a:ext cx="1040670" cy="461665"/>
          </a:xfrm>
          <a:prstGeom prst="rect">
            <a:avLst/>
          </a:prstGeom>
          <a:noFill/>
        </p:spPr>
        <p:txBody>
          <a:bodyPr wrap="none" rtlCol="0">
            <a:spAutoFit/>
          </a:bodyPr>
          <a:lstStyle/>
          <a:p>
            <a:r>
              <a:rPr lang="en-US" u="sng" dirty="0"/>
              <a:t>Group</a:t>
            </a:r>
          </a:p>
        </p:txBody>
      </p:sp>
      <p:cxnSp>
        <p:nvCxnSpPr>
          <p:cNvPr id="8" name="Straight Connector 7">
            <a:extLst>
              <a:ext uri="{FF2B5EF4-FFF2-40B4-BE49-F238E27FC236}">
                <a16:creationId xmlns:a16="http://schemas.microsoft.com/office/drawing/2014/main" id="{3FACD278-BF72-7461-3C9E-DC825F1A1EC4}"/>
              </a:ext>
            </a:extLst>
          </p:cNvPr>
          <p:cNvCxnSpPr/>
          <p:nvPr/>
        </p:nvCxnSpPr>
        <p:spPr bwMode="auto">
          <a:xfrm>
            <a:off x="2819400" y="2133600"/>
            <a:ext cx="0" cy="35052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F26BD3EA-D280-5C7F-E750-6F03CAB7B155}"/>
              </a:ext>
            </a:extLst>
          </p:cNvPr>
          <p:cNvCxnSpPr/>
          <p:nvPr/>
        </p:nvCxnSpPr>
        <p:spPr bwMode="auto">
          <a:xfrm>
            <a:off x="6096000" y="2133600"/>
            <a:ext cx="0" cy="35052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75144725-EF4D-EC86-4F6C-F9C9A2C9A19C}"/>
              </a:ext>
            </a:extLst>
          </p:cNvPr>
          <p:cNvSpPr txBox="1"/>
          <p:nvPr/>
        </p:nvSpPr>
        <p:spPr>
          <a:xfrm>
            <a:off x="287938" y="2516832"/>
            <a:ext cx="2379055" cy="1938992"/>
          </a:xfrm>
          <a:prstGeom prst="rect">
            <a:avLst/>
          </a:prstGeom>
          <a:noFill/>
        </p:spPr>
        <p:txBody>
          <a:bodyPr wrap="square" rtlCol="0">
            <a:spAutoFit/>
          </a:bodyPr>
          <a:lstStyle/>
          <a:p>
            <a:pPr marL="342900" indent="-342900">
              <a:buFont typeface="Arial" panose="020B0604020202020204" pitchFamily="34" charset="0"/>
              <a:buChar char="•"/>
            </a:pPr>
            <a:r>
              <a:rPr lang="en-US" dirty="0"/>
              <a:t>Free</a:t>
            </a:r>
          </a:p>
          <a:p>
            <a:pPr marL="342900" indent="-342900">
              <a:buFont typeface="Arial" panose="020B0604020202020204" pitchFamily="34" charset="0"/>
              <a:buChar char="•"/>
            </a:pPr>
            <a:r>
              <a:rPr lang="en-US" dirty="0"/>
              <a:t>Automatically provisioned</a:t>
            </a:r>
          </a:p>
          <a:p>
            <a:pPr marL="342900" indent="-342900">
              <a:buFont typeface="Arial" panose="020B0604020202020204" pitchFamily="34" charset="0"/>
              <a:buChar char="•"/>
            </a:pPr>
            <a:r>
              <a:rPr lang="en-US" dirty="0"/>
              <a:t>50GB soft limit</a:t>
            </a:r>
          </a:p>
        </p:txBody>
      </p:sp>
      <p:sp>
        <p:nvSpPr>
          <p:cNvPr id="11" name="TextBox 10">
            <a:extLst>
              <a:ext uri="{FF2B5EF4-FFF2-40B4-BE49-F238E27FC236}">
                <a16:creationId xmlns:a16="http://schemas.microsoft.com/office/drawing/2014/main" id="{2B8872CD-2F46-9F74-D9F6-C0F58BDE9AAE}"/>
              </a:ext>
            </a:extLst>
          </p:cNvPr>
          <p:cNvSpPr txBox="1"/>
          <p:nvPr/>
        </p:nvSpPr>
        <p:spPr>
          <a:xfrm>
            <a:off x="3048001" y="2519064"/>
            <a:ext cx="2971789" cy="2677656"/>
          </a:xfrm>
          <a:prstGeom prst="rect">
            <a:avLst/>
          </a:prstGeom>
          <a:noFill/>
        </p:spPr>
        <p:txBody>
          <a:bodyPr wrap="square" rtlCol="0">
            <a:spAutoFit/>
          </a:bodyPr>
          <a:lstStyle/>
          <a:p>
            <a:pPr marL="342900" indent="-342900">
              <a:buFont typeface="Arial" panose="020B0604020202020204" pitchFamily="34" charset="0"/>
              <a:buChar char="•"/>
            </a:pPr>
            <a:r>
              <a:rPr lang="en-US" dirty="0"/>
              <a:t>Free</a:t>
            </a:r>
          </a:p>
          <a:p>
            <a:pPr marL="342900" indent="-342900">
              <a:buFont typeface="Arial" panose="020B0604020202020204" pitchFamily="34" charset="0"/>
              <a:buChar char="•"/>
            </a:pPr>
            <a:r>
              <a:rPr lang="en-US" dirty="0"/>
              <a:t>For intermediate files required during a job</a:t>
            </a:r>
          </a:p>
          <a:p>
            <a:pPr marL="342900" indent="-342900">
              <a:buFont typeface="Arial" panose="020B0604020202020204" pitchFamily="34" charset="0"/>
              <a:buChar char="•"/>
            </a:pPr>
            <a:r>
              <a:rPr lang="en-US" b="1" dirty="0"/>
              <a:t>vast</a:t>
            </a:r>
            <a:r>
              <a:rPr lang="en-US" dirty="0"/>
              <a:t> – 50TB/user quota</a:t>
            </a:r>
            <a:endParaRPr lang="en-US" b="1" dirty="0"/>
          </a:p>
          <a:p>
            <a:pPr marL="342900" indent="-342900">
              <a:buFont typeface="Arial" panose="020B0604020202020204" pitchFamily="34" charset="0"/>
              <a:buChar char="•"/>
            </a:pPr>
            <a:r>
              <a:rPr lang="en-US" b="1" dirty="0"/>
              <a:t>nfs1</a:t>
            </a:r>
            <a:r>
              <a:rPr lang="en-US" dirty="0"/>
              <a:t> – no quota</a:t>
            </a:r>
            <a:endParaRPr lang="en-US" b="1" dirty="0"/>
          </a:p>
        </p:txBody>
      </p:sp>
      <p:sp>
        <p:nvSpPr>
          <p:cNvPr id="12" name="TextBox 11">
            <a:extLst>
              <a:ext uri="{FF2B5EF4-FFF2-40B4-BE49-F238E27FC236}">
                <a16:creationId xmlns:a16="http://schemas.microsoft.com/office/drawing/2014/main" id="{71E0D56A-35E7-8BA0-6A12-9D3C6264CD44}"/>
              </a:ext>
            </a:extLst>
          </p:cNvPr>
          <p:cNvSpPr txBox="1"/>
          <p:nvPr/>
        </p:nvSpPr>
        <p:spPr>
          <a:xfrm>
            <a:off x="6352667" y="2516832"/>
            <a:ext cx="2791327" cy="1200329"/>
          </a:xfrm>
          <a:prstGeom prst="rect">
            <a:avLst/>
          </a:prstGeom>
          <a:noFill/>
        </p:spPr>
        <p:txBody>
          <a:bodyPr wrap="square" rtlCol="0">
            <a:spAutoFit/>
          </a:bodyPr>
          <a:lstStyle/>
          <a:p>
            <a:pPr marL="342900" indent="-342900">
              <a:buFont typeface="Arial" panose="020B0604020202020204" pitchFamily="34" charset="0"/>
              <a:buChar char="•"/>
            </a:pPr>
            <a:r>
              <a:rPr lang="en-US" dirty="0"/>
              <a:t>Needs to be purchased by PI</a:t>
            </a:r>
          </a:p>
          <a:p>
            <a:pPr marL="342900" indent="-342900">
              <a:buFont typeface="Arial" panose="020B0604020202020204" pitchFamily="34" charset="0"/>
              <a:buChar char="•"/>
            </a:pPr>
            <a:r>
              <a:rPr lang="en-US" dirty="0"/>
              <a:t>By the TB</a:t>
            </a:r>
          </a:p>
        </p:txBody>
      </p:sp>
      <p:sp>
        <p:nvSpPr>
          <p:cNvPr id="13" name="Rectangle 12">
            <a:extLst>
              <a:ext uri="{FF2B5EF4-FFF2-40B4-BE49-F238E27FC236}">
                <a16:creationId xmlns:a16="http://schemas.microsoft.com/office/drawing/2014/main" id="{C198CE12-6CF1-6BF1-AD6A-3D63D93FEB2E}"/>
              </a:ext>
            </a:extLst>
          </p:cNvPr>
          <p:cNvSpPr/>
          <p:nvPr/>
        </p:nvSpPr>
        <p:spPr bwMode="auto">
          <a:xfrm>
            <a:off x="2971800" y="2055167"/>
            <a:ext cx="3047990" cy="3355033"/>
          </a:xfrm>
          <a:prstGeom prst="rect">
            <a:avLst/>
          </a:pr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32104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11" grpId="0"/>
      <p:bldP spid="12" grpId="0"/>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300" dirty="0">
                <a:solidFill>
                  <a:srgbClr val="0070C0"/>
                </a:solidFill>
                <a:latin typeface="Consolas" panose="020B0609020204030204" pitchFamily="49" charset="0"/>
                <a:cs typeface="Consolas" panose="020B0609020204030204" pitchFamily="49" charset="0"/>
              </a:rPr>
              <a:t>#!/bin/bash</a:t>
            </a:r>
          </a:p>
          <a:p>
            <a:pPr marL="0" indent="0">
              <a:buNone/>
            </a:pPr>
            <a:r>
              <a:rPr lang="en-US" sz="13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--partition=</a:t>
            </a:r>
            <a:r>
              <a:rPr lang="en-US" sz="1300" dirty="0" err="1">
                <a:solidFill>
                  <a:srgbClr val="0070C0"/>
                </a:solidFill>
                <a:latin typeface="Consolas" panose="020B0609020204030204" pitchFamily="49" charset="0"/>
                <a:cs typeface="Consolas" panose="020B0609020204030204" pitchFamily="49" charset="0"/>
              </a:rPr>
              <a:t>kingspeak</a:t>
            </a:r>
            <a:r>
              <a:rPr lang="en-US" sz="1300" dirty="0">
                <a:solidFill>
                  <a:srgbClr val="0070C0"/>
                </a:solidFill>
                <a:latin typeface="Consolas" panose="020B0609020204030204" pitchFamily="49" charset="0"/>
                <a:cs typeface="Consolas" panose="020B0609020204030204" pitchFamily="49" charset="0"/>
              </a:rPr>
              <a:t>-shared-guest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3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300" dirty="0">
                <a:solidFill>
                  <a:srgbClr val="0070C0"/>
                </a:solidFill>
                <a:latin typeface="Consolas" panose="020B0609020204030204" pitchFamily="49" charset="0"/>
                <a:cs typeface="Consolas" panose="020B0609020204030204" pitchFamily="49" charset="0"/>
              </a:rPr>
              <a:t>#SBATCH --</a:t>
            </a:r>
            <a:r>
              <a:rPr lang="en-US" sz="1300" dirty="0" err="1">
                <a:solidFill>
                  <a:srgbClr val="0070C0"/>
                </a:solidFill>
                <a:latin typeface="Consolas" panose="020B0609020204030204" pitchFamily="49" charset="0"/>
                <a:cs typeface="Consolas" panose="020B0609020204030204" pitchFamily="49" charset="0"/>
              </a:rPr>
              <a:t>ntasks</a:t>
            </a:r>
            <a:r>
              <a:rPr lang="en-US" sz="1300" dirty="0">
                <a:solidFill>
                  <a:srgbClr val="0070C0"/>
                </a:solidFill>
                <a:latin typeface="Consolas" panose="020B0609020204030204" pitchFamily="49" charset="0"/>
                <a:cs typeface="Consolas" panose="020B0609020204030204" pitchFamily="49" charset="0"/>
              </a:rPr>
              <a:t>=8</a:t>
            </a:r>
          </a:p>
          <a:p>
            <a:pPr marL="0" indent="0">
              <a:buNone/>
            </a:pPr>
            <a:r>
              <a:rPr lang="en-US" sz="13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300" dirty="0">
                <a:solidFill>
                  <a:srgbClr val="0070C0"/>
                </a:solidFill>
                <a:latin typeface="Consolas" panose="020B0609020204030204" pitchFamily="49" charset="0"/>
                <a:cs typeface="Consolas" panose="020B0609020204030204" pitchFamily="49" charset="0"/>
              </a:rPr>
              <a:t>#SBATCH -o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j.out</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-e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j.err</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300" dirty="0">
                <a:latin typeface="Consolas" panose="020B0609020204030204" pitchFamily="49" charset="0"/>
                <a:cs typeface="Consolas" panose="020B0609020204030204" pitchFamily="49" charset="0"/>
              </a:rPr>
              <a:t>SCRDIR=/scratch/general/vast/$USER/$SLURM_JOB_ID</a:t>
            </a:r>
          </a:p>
          <a:p>
            <a:pPr marL="0" indent="0">
              <a:buNone/>
            </a:pPr>
            <a:r>
              <a:rPr lang="en-US" sz="1300" dirty="0" err="1">
                <a:latin typeface="Consolas" panose="020B0609020204030204" pitchFamily="49" charset="0"/>
                <a:cs typeface="Consolas" panose="020B0609020204030204" pitchFamily="49" charset="0"/>
              </a:rPr>
              <a:t>mkdir</a:t>
            </a:r>
            <a:r>
              <a:rPr lang="en-US" sz="1300" dirty="0">
                <a:latin typeface="Consolas" panose="020B0609020204030204" pitchFamily="49" charset="0"/>
                <a:cs typeface="Consolas" panose="020B0609020204030204" pitchFamily="49" charset="0"/>
              </a:rPr>
              <a:t> -p $SCRDIR</a:t>
            </a:r>
          </a:p>
          <a:p>
            <a:pPr marL="0" indent="0">
              <a:buNone/>
            </a:pPr>
            <a:r>
              <a:rPr lang="en-US" sz="13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300" dirty="0">
                <a:latin typeface="Consolas" panose="020B0609020204030204" pitchFamily="49" charset="0"/>
                <a:cs typeface="Consolas" panose="020B0609020204030204" pitchFamily="49" charset="0"/>
              </a:rPr>
              <a:t>cp </a:t>
            </a:r>
            <a:r>
              <a:rPr lang="en-US" sz="1300" dirty="0" err="1">
                <a:latin typeface="Consolas" panose="020B0609020204030204" pitchFamily="49" charset="0"/>
                <a:cs typeface="Consolas" panose="020B0609020204030204" pitchFamily="49" charset="0"/>
              </a:rPr>
              <a:t>file.input</a:t>
            </a:r>
            <a:r>
              <a:rPr lang="en-US" sz="1300" dirty="0">
                <a:latin typeface="Consolas" panose="020B0609020204030204" pitchFamily="49" charset="0"/>
                <a:cs typeface="Consolas" panose="020B0609020204030204" pitchFamily="49" charset="0"/>
              </a:rPr>
              <a:t> $SCRDIR/.</a:t>
            </a:r>
          </a:p>
          <a:p>
            <a:pPr marL="0" indent="0">
              <a:buNone/>
            </a:pPr>
            <a:r>
              <a:rPr lang="en-US" sz="1300" dirty="0">
                <a:latin typeface="Consolas" panose="020B0609020204030204" pitchFamily="49" charset="0"/>
                <a:cs typeface="Consolas" panose="020B0609020204030204" pitchFamily="49" charset="0"/>
              </a:rPr>
              <a:t>cd $SCRDIR</a:t>
            </a:r>
            <a:endParaRPr lang="en-US" sz="13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300" kern="0" dirty="0">
                <a:solidFill>
                  <a:srgbClr val="0070C0"/>
                </a:solidFill>
                <a:latin typeface="Consolas" panose="020B0609020204030204" pitchFamily="49" charset="0"/>
                <a:cs typeface="Consolas" panose="020B0609020204030204" pitchFamily="49" charset="0"/>
              </a:rPr>
              <a:t>#!/bin/</a:t>
            </a:r>
            <a:r>
              <a:rPr lang="en-US" sz="1300" kern="0" dirty="0" err="1">
                <a:solidFill>
                  <a:srgbClr val="0070C0"/>
                </a:solidFill>
                <a:latin typeface="Consolas" panose="020B0609020204030204" pitchFamily="49" charset="0"/>
                <a:cs typeface="Consolas" panose="020B0609020204030204" pitchFamily="49" charset="0"/>
              </a:rPr>
              <a:t>tcsh</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--partition=</a:t>
            </a:r>
            <a:r>
              <a:rPr lang="en-US" sz="1300" kern="0" dirty="0" err="1">
                <a:solidFill>
                  <a:srgbClr val="0070C0"/>
                </a:solidFill>
                <a:latin typeface="Consolas" panose="020B0609020204030204" pitchFamily="49" charset="0"/>
                <a:cs typeface="Consolas" panose="020B0609020204030204" pitchFamily="49" charset="0"/>
              </a:rPr>
              <a:t>kingspeak</a:t>
            </a:r>
            <a:r>
              <a:rPr lang="en-US" sz="1300" kern="0" dirty="0">
                <a:solidFill>
                  <a:srgbClr val="0070C0"/>
                </a:solidFill>
                <a:latin typeface="Consolas" panose="020B0609020204030204" pitchFamily="49" charset="0"/>
                <a:cs typeface="Consolas" panose="020B0609020204030204" pitchFamily="49" charset="0"/>
              </a:rPr>
              <a:t>-shared-guest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t>
            </a:r>
            <a:r>
              <a:rPr lang="en-US" sz="1300" kern="0" dirty="0" err="1">
                <a:solidFill>
                  <a:srgbClr val="0070C0"/>
                </a:solidFill>
                <a:latin typeface="Consolas" panose="020B0609020204030204" pitchFamily="49" charset="0"/>
                <a:cs typeface="Consolas" panose="020B0609020204030204" pitchFamily="49" charset="0"/>
              </a:rPr>
              <a:t>ntasks</a:t>
            </a:r>
            <a:r>
              <a:rPr lang="en-US" sz="13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-o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j.out</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-e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j.err</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3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300" kern="0" dirty="0" err="1">
                <a:latin typeface="Consolas" panose="020B0609020204030204" pitchFamily="49" charset="0"/>
                <a:cs typeface="Consolas" panose="020B0609020204030204" pitchFamily="49" charset="0"/>
              </a:rPr>
              <a:t>mkdir</a:t>
            </a:r>
            <a:r>
              <a:rPr lang="en-US" sz="1300" kern="0" dirty="0">
                <a:latin typeface="Consolas" panose="020B0609020204030204" pitchFamily="49" charset="0"/>
                <a:cs typeface="Consolas" panose="020B0609020204030204" pitchFamily="49" charset="0"/>
              </a:rPr>
              <a:t> -p $SCRDIR</a:t>
            </a: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300" kern="0" dirty="0">
                <a:latin typeface="Consolas" panose="020B0609020204030204" pitchFamily="49" charset="0"/>
                <a:cs typeface="Consolas" panose="020B0609020204030204" pitchFamily="49" charset="0"/>
              </a:rPr>
              <a:t>cp </a:t>
            </a:r>
            <a:r>
              <a:rPr lang="en-US" sz="1300" kern="0" dirty="0" err="1">
                <a:latin typeface="Consolas" panose="020B0609020204030204" pitchFamily="49" charset="0"/>
                <a:cs typeface="Consolas" panose="020B0609020204030204" pitchFamily="49" charset="0"/>
              </a:rPr>
              <a:t>file.input</a:t>
            </a:r>
            <a:r>
              <a:rPr lang="en-US" sz="1300" kern="0" dirty="0">
                <a:latin typeface="Consolas" panose="020B0609020204030204" pitchFamily="49" charset="0"/>
                <a:cs typeface="Consolas" panose="020B0609020204030204" pitchFamily="49" charset="0"/>
              </a:rPr>
              <a:t> $SCRDIR/.</a:t>
            </a:r>
          </a:p>
          <a:p>
            <a:pPr marL="0" indent="0">
              <a:buFontTx/>
              <a:buNone/>
            </a:pPr>
            <a:r>
              <a:rPr lang="en-US" sz="1300" kern="0" dirty="0">
                <a:latin typeface="Consolas" panose="020B0609020204030204" pitchFamily="49" charset="0"/>
                <a:cs typeface="Consolas" panose="020B0609020204030204" pitchFamily="49" charset="0"/>
              </a:rPr>
              <a:t>cd $SCRDIR</a:t>
            </a:r>
            <a:endParaRPr lang="en-US" sz="13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Lst>
          </p:cNvPr>
          <p:cNvSpPr/>
          <p:nvPr/>
        </p:nvSpPr>
        <p:spPr bwMode="auto">
          <a:xfrm>
            <a:off x="57503" y="3429000"/>
            <a:ext cx="4496567" cy="3048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Lst>
          </p:cNvPr>
          <p:cNvSpPr/>
          <p:nvPr/>
        </p:nvSpPr>
        <p:spPr bwMode="auto">
          <a:xfrm>
            <a:off x="4572000" y="3429000"/>
            <a:ext cx="4267200" cy="3048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4724400"/>
            <a:ext cx="5867400" cy="830997"/>
          </a:xfrm>
          <a:prstGeom prst="rect">
            <a:avLst/>
          </a:prstGeom>
          <a:noFill/>
        </p:spPr>
        <p:txBody>
          <a:bodyPr wrap="square" rtlCol="0">
            <a:spAutoFit/>
          </a:bodyPr>
          <a:lstStyle/>
          <a:p>
            <a:pPr algn="ctr"/>
            <a:r>
              <a:rPr lang="en-US" dirty="0">
                <a:solidFill>
                  <a:schemeClr val="tx2"/>
                </a:solidFill>
              </a:rPr>
              <a:t>Create an environmental variable that points to scratch path</a:t>
            </a:r>
          </a:p>
        </p:txBody>
      </p:sp>
      <p:sp>
        <p:nvSpPr>
          <p:cNvPr id="5" name="Rectangle 4">
            <a:extLst>
              <a:ext uri="{FF2B5EF4-FFF2-40B4-BE49-F238E27FC236}">
                <a16:creationId xmlns:a16="http://schemas.microsoft.com/office/drawing/2014/main" id="{479CDBE9-4793-7CD5-A1A8-B047DED0C638}"/>
              </a:ext>
            </a:extLst>
          </p:cNvPr>
          <p:cNvSpPr/>
          <p:nvPr/>
        </p:nvSpPr>
        <p:spPr bwMode="auto">
          <a:xfrm>
            <a:off x="2743200" y="3505200"/>
            <a:ext cx="533400" cy="228600"/>
          </a:xfrm>
          <a:prstGeom prst="rect">
            <a:avLst/>
          </a:prstGeom>
          <a:noFill/>
          <a:ln w="2857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7" name="Rectangle 6">
            <a:extLst>
              <a:ext uri="{FF2B5EF4-FFF2-40B4-BE49-F238E27FC236}">
                <a16:creationId xmlns:a16="http://schemas.microsoft.com/office/drawing/2014/main" id="{AABD7646-7209-2BF5-52CD-CBD7CA9B35AB}"/>
              </a:ext>
            </a:extLst>
          </p:cNvPr>
          <p:cNvSpPr/>
          <p:nvPr/>
        </p:nvSpPr>
        <p:spPr bwMode="auto">
          <a:xfrm>
            <a:off x="6985055" y="3467100"/>
            <a:ext cx="533400" cy="228600"/>
          </a:xfrm>
          <a:prstGeom prst="rect">
            <a:avLst/>
          </a:prstGeom>
          <a:noFill/>
          <a:ln w="28575" cap="flat" cmpd="sng" algn="ctr">
            <a:solidFill>
              <a:schemeClr val="accent5">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cxnSp>
        <p:nvCxnSpPr>
          <p:cNvPr id="9" name="Straight Arrow Connector 8">
            <a:extLst>
              <a:ext uri="{FF2B5EF4-FFF2-40B4-BE49-F238E27FC236}">
                <a16:creationId xmlns:a16="http://schemas.microsoft.com/office/drawing/2014/main" id="{2CC078F7-98FE-A62D-7B32-0928A03B2A1C}"/>
              </a:ext>
            </a:extLst>
          </p:cNvPr>
          <p:cNvCxnSpPr/>
          <p:nvPr/>
        </p:nvCxnSpPr>
        <p:spPr bwMode="auto">
          <a:xfrm flipV="1">
            <a:off x="3009900" y="3733800"/>
            <a:ext cx="0" cy="5334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0" name="TextBox 9">
            <a:extLst>
              <a:ext uri="{FF2B5EF4-FFF2-40B4-BE49-F238E27FC236}">
                <a16:creationId xmlns:a16="http://schemas.microsoft.com/office/drawing/2014/main" id="{B24D1288-6816-7666-6276-3DD1A708B428}"/>
              </a:ext>
            </a:extLst>
          </p:cNvPr>
          <p:cNvSpPr txBox="1"/>
          <p:nvPr/>
        </p:nvSpPr>
        <p:spPr>
          <a:xfrm>
            <a:off x="2073386" y="4191000"/>
            <a:ext cx="2406428" cy="400110"/>
          </a:xfrm>
          <a:prstGeom prst="rect">
            <a:avLst/>
          </a:prstGeom>
          <a:noFill/>
        </p:spPr>
        <p:txBody>
          <a:bodyPr wrap="none" rtlCol="0">
            <a:spAutoFit/>
          </a:bodyPr>
          <a:lstStyle/>
          <a:p>
            <a:r>
              <a:rPr lang="en-US" sz="2000" dirty="0"/>
              <a:t>Points to your </a:t>
            </a:r>
            <a:r>
              <a:rPr lang="en-US" sz="2000" dirty="0" err="1"/>
              <a:t>uNID</a:t>
            </a:r>
            <a:endParaRPr lang="en-US" sz="2000" dirty="0"/>
          </a:p>
        </p:txBody>
      </p:sp>
      <p:cxnSp>
        <p:nvCxnSpPr>
          <p:cNvPr id="11" name="Straight Arrow Connector 10">
            <a:extLst>
              <a:ext uri="{FF2B5EF4-FFF2-40B4-BE49-F238E27FC236}">
                <a16:creationId xmlns:a16="http://schemas.microsoft.com/office/drawing/2014/main" id="{D7526586-53C9-609C-01E6-F803E5BC4C63}"/>
              </a:ext>
            </a:extLst>
          </p:cNvPr>
          <p:cNvCxnSpPr/>
          <p:nvPr/>
        </p:nvCxnSpPr>
        <p:spPr bwMode="auto">
          <a:xfrm flipV="1">
            <a:off x="7185681" y="3800445"/>
            <a:ext cx="0" cy="5334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FE9D1077-4241-3DBA-9C01-A4851C732BED}"/>
              </a:ext>
            </a:extLst>
          </p:cNvPr>
          <p:cNvSpPr txBox="1"/>
          <p:nvPr/>
        </p:nvSpPr>
        <p:spPr>
          <a:xfrm>
            <a:off x="6249167" y="4257645"/>
            <a:ext cx="2406428" cy="400110"/>
          </a:xfrm>
          <a:prstGeom prst="rect">
            <a:avLst/>
          </a:prstGeom>
          <a:noFill/>
        </p:spPr>
        <p:txBody>
          <a:bodyPr wrap="none" rtlCol="0">
            <a:spAutoFit/>
          </a:bodyPr>
          <a:lstStyle/>
          <a:p>
            <a:r>
              <a:rPr lang="en-US" sz="2000" dirty="0"/>
              <a:t>Points to your </a:t>
            </a:r>
            <a:r>
              <a:rPr lang="en-US" sz="2000" dirty="0" err="1"/>
              <a:t>uNID</a:t>
            </a:r>
            <a:endParaRPr lang="en-US" sz="2000" dirty="0"/>
          </a:p>
        </p:txBody>
      </p:sp>
      <p:sp>
        <p:nvSpPr>
          <p:cNvPr id="13" name="Rectangle 12">
            <a:extLst>
              <a:ext uri="{FF2B5EF4-FFF2-40B4-BE49-F238E27FC236}">
                <a16:creationId xmlns:a16="http://schemas.microsoft.com/office/drawing/2014/main" id="{D909C46C-CB2A-CD11-DD6B-12E50BB4886F}"/>
              </a:ext>
            </a:extLst>
          </p:cNvPr>
          <p:cNvSpPr/>
          <p:nvPr/>
        </p:nvSpPr>
        <p:spPr bwMode="auto">
          <a:xfrm>
            <a:off x="3276600" y="3467100"/>
            <a:ext cx="1277470" cy="228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4" name="Rectangle 13">
            <a:extLst>
              <a:ext uri="{FF2B5EF4-FFF2-40B4-BE49-F238E27FC236}">
                <a16:creationId xmlns:a16="http://schemas.microsoft.com/office/drawing/2014/main" id="{191C4665-9274-9994-E89F-EFBA08CDB11A}"/>
              </a:ext>
            </a:extLst>
          </p:cNvPr>
          <p:cNvSpPr/>
          <p:nvPr/>
        </p:nvSpPr>
        <p:spPr bwMode="auto">
          <a:xfrm>
            <a:off x="7536384" y="3469341"/>
            <a:ext cx="1277470" cy="228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518492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10" grpId="0"/>
      <p:bldP spid="12" grpId="0"/>
      <p:bldP spid="13"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EF2E3-7154-1D26-A182-26468454E503}"/>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C08DED39-9AC1-7F43-0355-06B9086F8CCE}"/>
              </a:ext>
            </a:extLst>
          </p:cNvPr>
          <p:cNvSpPr>
            <a:spLocks noGrp="1" noChangeArrowheads="1"/>
          </p:cNvSpPr>
          <p:nvPr>
            <p:ph type="title"/>
          </p:nvPr>
        </p:nvSpPr>
        <p:spPr>
          <a:xfrm>
            <a:off x="457200" y="1143000"/>
            <a:ext cx="8153400" cy="762000"/>
          </a:xfrm>
        </p:spPr>
        <p:txBody>
          <a:bodyPr/>
          <a:lstStyle/>
          <a:p>
            <a:pPr algn="ctr" eaLnBrk="1" hangingPunct="1"/>
            <a:r>
              <a:rPr lang="en-US" sz="4000" b="1" dirty="0" err="1">
                <a:solidFill>
                  <a:srgbClr val="990000"/>
                </a:solidFill>
                <a:latin typeface="+mn-lt"/>
              </a:rPr>
              <a:t>Slurm</a:t>
            </a:r>
            <a:r>
              <a:rPr lang="en-US" sz="4000" b="1" dirty="0">
                <a:solidFill>
                  <a:srgbClr val="990000"/>
                </a:solidFill>
                <a:latin typeface="+mn-lt"/>
              </a:rPr>
              <a:t> Environment Variables</a:t>
            </a:r>
          </a:p>
        </p:txBody>
      </p:sp>
      <p:sp>
        <p:nvSpPr>
          <p:cNvPr id="18435" name="Rectangle 3">
            <a:extLst>
              <a:ext uri="{FF2B5EF4-FFF2-40B4-BE49-F238E27FC236}">
                <a16:creationId xmlns:a16="http://schemas.microsoft.com/office/drawing/2014/main" id="{DB621CFF-2137-BD0A-0680-80E6BC6637E3}"/>
              </a:ext>
            </a:extLst>
          </p:cNvPr>
          <p:cNvSpPr>
            <a:spLocks noGrp="1" noChangeArrowheads="1"/>
          </p:cNvSpPr>
          <p:nvPr>
            <p:ph idx="1"/>
          </p:nvPr>
        </p:nvSpPr>
        <p:spPr>
          <a:xfrm>
            <a:off x="95692" y="1905000"/>
            <a:ext cx="9048308" cy="4419600"/>
          </a:xfrm>
        </p:spPr>
        <p:txBody>
          <a:bodyPr/>
          <a:lstStyle/>
          <a:p>
            <a:r>
              <a:rPr lang="en-US" sz="2400" dirty="0"/>
              <a:t>Some useful environment variables:</a:t>
            </a:r>
          </a:p>
          <a:p>
            <a:pPr lvl="1"/>
            <a:r>
              <a:rPr lang="en-US" sz="2400" dirty="0"/>
              <a:t>$SLURM_JOB_ID</a:t>
            </a:r>
          </a:p>
          <a:p>
            <a:pPr lvl="1"/>
            <a:r>
              <a:rPr lang="en-US" sz="2400" dirty="0"/>
              <a:t>$SLURM_SUBMIT_DIR</a:t>
            </a:r>
          </a:p>
          <a:p>
            <a:pPr lvl="1"/>
            <a:r>
              <a:rPr lang="en-US" sz="2400" dirty="0"/>
              <a:t>$SLURM_NNODES</a:t>
            </a:r>
          </a:p>
          <a:p>
            <a:pPr lvl="1"/>
            <a:r>
              <a:rPr lang="en-US" sz="2400" dirty="0"/>
              <a:t>$SLURM_NTASKS</a:t>
            </a:r>
          </a:p>
          <a:p>
            <a:r>
              <a:rPr lang="en-US" sz="2400" dirty="0"/>
              <a:t>Can get them for a given set of directives by using the </a:t>
            </a:r>
            <a:r>
              <a:rPr lang="en-US" sz="2400" b="1" dirty="0">
                <a:latin typeface="Consolas" panose="020B0609020204030204" pitchFamily="49" charset="0"/>
                <a:cs typeface="Consolas" panose="020B0609020204030204" pitchFamily="49" charset="0"/>
              </a:rPr>
              <a:t>env</a:t>
            </a:r>
            <a:r>
              <a:rPr lang="en-US" sz="2400" dirty="0"/>
              <a:t> command inside a script (or in a </a:t>
            </a:r>
            <a:r>
              <a:rPr lang="en-US" sz="2400" dirty="0" err="1"/>
              <a:t>srun</a:t>
            </a:r>
            <a:r>
              <a:rPr lang="en-US" sz="2400" dirty="0"/>
              <a:t> session).</a:t>
            </a:r>
          </a:p>
          <a:p>
            <a:endParaRPr lang="en-US" sz="2400" dirty="0"/>
          </a:p>
          <a:p>
            <a:pPr marL="0" indent="0">
              <a:buNone/>
            </a:pPr>
            <a:endParaRPr lang="en-US" sz="2400" dirty="0"/>
          </a:p>
          <a:p>
            <a:pPr marL="457200" lvl="1" indent="0">
              <a:buNone/>
            </a:pPr>
            <a:r>
              <a:rPr lang="en-US" sz="1800" dirty="0"/>
              <a:t>See: </a:t>
            </a:r>
            <a:r>
              <a:rPr lang="en-US" sz="1800" dirty="0">
                <a:hlinkClick r:id="rId3"/>
              </a:rPr>
              <a:t>https://slurm.schedmd.com/sbatch.html#SECTION_OUTPUT-ENVIRONMENT-VARIABLES</a:t>
            </a:r>
            <a:endParaRPr lang="en-US" sz="1800" dirty="0"/>
          </a:p>
        </p:txBody>
      </p:sp>
    </p:spTree>
    <p:extLst>
      <p:ext uri="{BB962C8B-B14F-4D97-AF65-F5344CB8AC3E}">
        <p14:creationId xmlns:p14="http://schemas.microsoft.com/office/powerpoint/2010/main" val="404123775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300" dirty="0">
                <a:solidFill>
                  <a:srgbClr val="0070C0"/>
                </a:solidFill>
                <a:latin typeface="Consolas" panose="020B0609020204030204" pitchFamily="49" charset="0"/>
                <a:cs typeface="Consolas" panose="020B0609020204030204" pitchFamily="49" charset="0"/>
              </a:rPr>
              <a:t>#!/bin/bash</a:t>
            </a:r>
          </a:p>
          <a:p>
            <a:pPr marL="0" indent="0">
              <a:buNone/>
            </a:pPr>
            <a:r>
              <a:rPr lang="en-US" sz="13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--partition=</a:t>
            </a:r>
            <a:r>
              <a:rPr lang="en-US" sz="1300" dirty="0" err="1">
                <a:solidFill>
                  <a:srgbClr val="0070C0"/>
                </a:solidFill>
                <a:latin typeface="Consolas" panose="020B0609020204030204" pitchFamily="49" charset="0"/>
                <a:cs typeface="Consolas" panose="020B0609020204030204" pitchFamily="49" charset="0"/>
              </a:rPr>
              <a:t>kingspeak</a:t>
            </a:r>
            <a:r>
              <a:rPr lang="en-US" sz="1300" dirty="0">
                <a:solidFill>
                  <a:srgbClr val="0070C0"/>
                </a:solidFill>
                <a:latin typeface="Consolas" panose="020B0609020204030204" pitchFamily="49" charset="0"/>
                <a:cs typeface="Consolas" panose="020B0609020204030204" pitchFamily="49" charset="0"/>
              </a:rPr>
              <a:t>-shared-guest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3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300" dirty="0">
                <a:solidFill>
                  <a:srgbClr val="0070C0"/>
                </a:solidFill>
                <a:latin typeface="Consolas" panose="020B0609020204030204" pitchFamily="49" charset="0"/>
                <a:cs typeface="Consolas" panose="020B0609020204030204" pitchFamily="49" charset="0"/>
              </a:rPr>
              <a:t>#SBATCH --</a:t>
            </a:r>
            <a:r>
              <a:rPr lang="en-US" sz="1300" dirty="0" err="1">
                <a:solidFill>
                  <a:srgbClr val="0070C0"/>
                </a:solidFill>
                <a:latin typeface="Consolas" panose="020B0609020204030204" pitchFamily="49" charset="0"/>
                <a:cs typeface="Consolas" panose="020B0609020204030204" pitchFamily="49" charset="0"/>
              </a:rPr>
              <a:t>ntasks</a:t>
            </a:r>
            <a:r>
              <a:rPr lang="en-US" sz="1300" dirty="0">
                <a:solidFill>
                  <a:srgbClr val="0070C0"/>
                </a:solidFill>
                <a:latin typeface="Consolas" panose="020B0609020204030204" pitchFamily="49" charset="0"/>
                <a:cs typeface="Consolas" panose="020B0609020204030204" pitchFamily="49" charset="0"/>
              </a:rPr>
              <a:t>=8</a:t>
            </a:r>
          </a:p>
          <a:p>
            <a:pPr marL="0" indent="0">
              <a:buNone/>
            </a:pPr>
            <a:r>
              <a:rPr lang="en-US" sz="13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300" dirty="0">
                <a:solidFill>
                  <a:srgbClr val="0070C0"/>
                </a:solidFill>
                <a:latin typeface="Consolas" panose="020B0609020204030204" pitchFamily="49" charset="0"/>
                <a:cs typeface="Consolas" panose="020B0609020204030204" pitchFamily="49" charset="0"/>
              </a:rPr>
              <a:t>#SBATCH -o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j.out</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-e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j.err</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300" dirty="0">
                <a:latin typeface="Consolas" panose="020B0609020204030204" pitchFamily="49" charset="0"/>
                <a:cs typeface="Consolas" panose="020B0609020204030204" pitchFamily="49" charset="0"/>
              </a:rPr>
              <a:t>SCRDIR=/scratch/general/vast/$USER/$SLURM_JOB_ID</a:t>
            </a:r>
          </a:p>
          <a:p>
            <a:pPr marL="0" indent="0">
              <a:buNone/>
            </a:pPr>
            <a:r>
              <a:rPr lang="en-US" sz="1300" dirty="0" err="1">
                <a:latin typeface="Consolas" panose="020B0609020204030204" pitchFamily="49" charset="0"/>
                <a:cs typeface="Consolas" panose="020B0609020204030204" pitchFamily="49" charset="0"/>
              </a:rPr>
              <a:t>mkdir</a:t>
            </a:r>
            <a:r>
              <a:rPr lang="en-US" sz="1300" dirty="0">
                <a:latin typeface="Consolas" panose="020B0609020204030204" pitchFamily="49" charset="0"/>
                <a:cs typeface="Consolas" panose="020B0609020204030204" pitchFamily="49" charset="0"/>
              </a:rPr>
              <a:t> -p $SCRDIR</a:t>
            </a:r>
          </a:p>
          <a:p>
            <a:pPr marL="0" indent="0">
              <a:buNone/>
            </a:pPr>
            <a:r>
              <a:rPr lang="en-US" sz="13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300" dirty="0">
                <a:latin typeface="Consolas" panose="020B0609020204030204" pitchFamily="49" charset="0"/>
                <a:cs typeface="Consolas" panose="020B0609020204030204" pitchFamily="49" charset="0"/>
              </a:rPr>
              <a:t>cp </a:t>
            </a:r>
            <a:r>
              <a:rPr lang="en-US" sz="1300" dirty="0" err="1">
                <a:latin typeface="Consolas" panose="020B0609020204030204" pitchFamily="49" charset="0"/>
                <a:cs typeface="Consolas" panose="020B0609020204030204" pitchFamily="49" charset="0"/>
              </a:rPr>
              <a:t>file.input</a:t>
            </a:r>
            <a:r>
              <a:rPr lang="en-US" sz="1300" dirty="0">
                <a:latin typeface="Consolas" panose="020B0609020204030204" pitchFamily="49" charset="0"/>
                <a:cs typeface="Consolas" panose="020B0609020204030204" pitchFamily="49" charset="0"/>
              </a:rPr>
              <a:t> $SCRDIR/.</a:t>
            </a:r>
          </a:p>
          <a:p>
            <a:pPr marL="0" indent="0">
              <a:buNone/>
            </a:pPr>
            <a:r>
              <a:rPr lang="en-US" sz="1300" dirty="0">
                <a:latin typeface="Consolas" panose="020B0609020204030204" pitchFamily="49" charset="0"/>
                <a:cs typeface="Consolas" panose="020B0609020204030204" pitchFamily="49" charset="0"/>
              </a:rPr>
              <a:t>cd $SCRDIR</a:t>
            </a:r>
            <a:endParaRPr lang="en-US" sz="13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300" kern="0" dirty="0">
                <a:solidFill>
                  <a:srgbClr val="0070C0"/>
                </a:solidFill>
                <a:latin typeface="Consolas" panose="020B0609020204030204" pitchFamily="49" charset="0"/>
                <a:cs typeface="Consolas" panose="020B0609020204030204" pitchFamily="49" charset="0"/>
              </a:rPr>
              <a:t>#!/bin/</a:t>
            </a:r>
            <a:r>
              <a:rPr lang="en-US" sz="1300" kern="0" dirty="0" err="1">
                <a:solidFill>
                  <a:srgbClr val="0070C0"/>
                </a:solidFill>
                <a:latin typeface="Consolas" panose="020B0609020204030204" pitchFamily="49" charset="0"/>
                <a:cs typeface="Consolas" panose="020B0609020204030204" pitchFamily="49" charset="0"/>
              </a:rPr>
              <a:t>tcsh</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--partition=</a:t>
            </a:r>
            <a:r>
              <a:rPr lang="en-US" sz="1300" kern="0" dirty="0" err="1">
                <a:solidFill>
                  <a:srgbClr val="0070C0"/>
                </a:solidFill>
                <a:latin typeface="Consolas" panose="020B0609020204030204" pitchFamily="49" charset="0"/>
                <a:cs typeface="Consolas" panose="020B0609020204030204" pitchFamily="49" charset="0"/>
              </a:rPr>
              <a:t>kingspeak</a:t>
            </a:r>
            <a:r>
              <a:rPr lang="en-US" sz="1300" kern="0" dirty="0">
                <a:solidFill>
                  <a:srgbClr val="0070C0"/>
                </a:solidFill>
                <a:latin typeface="Consolas" panose="020B0609020204030204" pitchFamily="49" charset="0"/>
                <a:cs typeface="Consolas" panose="020B0609020204030204" pitchFamily="49" charset="0"/>
              </a:rPr>
              <a:t>-shared-guest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t>
            </a:r>
            <a:r>
              <a:rPr lang="en-US" sz="1300" kern="0" dirty="0" err="1">
                <a:solidFill>
                  <a:srgbClr val="0070C0"/>
                </a:solidFill>
                <a:latin typeface="Consolas" panose="020B0609020204030204" pitchFamily="49" charset="0"/>
                <a:cs typeface="Consolas" panose="020B0609020204030204" pitchFamily="49" charset="0"/>
              </a:rPr>
              <a:t>ntasks</a:t>
            </a:r>
            <a:r>
              <a:rPr lang="en-US" sz="13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-o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j.out</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-e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j.err</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3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300" kern="0" dirty="0" err="1">
                <a:latin typeface="Consolas" panose="020B0609020204030204" pitchFamily="49" charset="0"/>
                <a:cs typeface="Consolas" panose="020B0609020204030204" pitchFamily="49" charset="0"/>
              </a:rPr>
              <a:t>mkdir</a:t>
            </a:r>
            <a:r>
              <a:rPr lang="en-US" sz="1300" kern="0" dirty="0">
                <a:latin typeface="Consolas" panose="020B0609020204030204" pitchFamily="49" charset="0"/>
                <a:cs typeface="Consolas" panose="020B0609020204030204" pitchFamily="49" charset="0"/>
              </a:rPr>
              <a:t> -p $SCRDIR</a:t>
            </a: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300" kern="0" dirty="0">
                <a:latin typeface="Consolas" panose="020B0609020204030204" pitchFamily="49" charset="0"/>
                <a:cs typeface="Consolas" panose="020B0609020204030204" pitchFamily="49" charset="0"/>
              </a:rPr>
              <a:t>cp </a:t>
            </a:r>
            <a:r>
              <a:rPr lang="en-US" sz="1300" kern="0" dirty="0" err="1">
                <a:latin typeface="Consolas" panose="020B0609020204030204" pitchFamily="49" charset="0"/>
                <a:cs typeface="Consolas" panose="020B0609020204030204" pitchFamily="49" charset="0"/>
              </a:rPr>
              <a:t>file.input</a:t>
            </a:r>
            <a:r>
              <a:rPr lang="en-US" sz="1300" kern="0" dirty="0">
                <a:latin typeface="Consolas" panose="020B0609020204030204" pitchFamily="49" charset="0"/>
                <a:cs typeface="Consolas" panose="020B0609020204030204" pitchFamily="49" charset="0"/>
              </a:rPr>
              <a:t> $SCRDIR/.</a:t>
            </a:r>
          </a:p>
          <a:p>
            <a:pPr marL="0" indent="0">
              <a:buFontTx/>
              <a:buNone/>
            </a:pPr>
            <a:r>
              <a:rPr lang="en-US" sz="1300" kern="0" dirty="0">
                <a:latin typeface="Consolas" panose="020B0609020204030204" pitchFamily="49" charset="0"/>
                <a:cs typeface="Consolas" panose="020B0609020204030204" pitchFamily="49" charset="0"/>
              </a:rPr>
              <a:t>cd $SCRDIR</a:t>
            </a:r>
            <a:endParaRPr lang="en-US" sz="13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Lst>
          </p:cNvPr>
          <p:cNvSpPr/>
          <p:nvPr/>
        </p:nvSpPr>
        <p:spPr bwMode="auto">
          <a:xfrm>
            <a:off x="57503" y="3429000"/>
            <a:ext cx="4496567" cy="3048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Lst>
          </p:cNvPr>
          <p:cNvSpPr/>
          <p:nvPr/>
        </p:nvSpPr>
        <p:spPr bwMode="auto">
          <a:xfrm>
            <a:off x="4572000" y="3429000"/>
            <a:ext cx="4267200" cy="3048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4724400"/>
            <a:ext cx="5867400" cy="461665"/>
          </a:xfrm>
          <a:prstGeom prst="rect">
            <a:avLst/>
          </a:prstGeom>
          <a:noFill/>
        </p:spPr>
        <p:txBody>
          <a:bodyPr wrap="square" rtlCol="0">
            <a:spAutoFit/>
          </a:bodyPr>
          <a:lstStyle/>
          <a:p>
            <a:pPr algn="ctr"/>
            <a:r>
              <a:rPr lang="en-US" dirty="0">
                <a:solidFill>
                  <a:schemeClr val="tx2"/>
                </a:solidFill>
              </a:rPr>
              <a:t>Create the scratch directory</a:t>
            </a:r>
          </a:p>
        </p:txBody>
      </p:sp>
    </p:spTree>
    <p:extLst>
      <p:ext uri="{BB962C8B-B14F-4D97-AF65-F5344CB8AC3E}">
        <p14:creationId xmlns:p14="http://schemas.microsoft.com/office/powerpoint/2010/main" val="19680065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03334 " pathEditMode="relative" ptsTypes="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 0.03334 " pathEditMode="relative" ptsTypes="AA">
                                      <p:cBhvr>
                                        <p:cTn id="8" dur="2000" fill="hold"/>
                                        <p:tgtEl>
                                          <p:spTgt spid="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300" dirty="0">
                <a:solidFill>
                  <a:srgbClr val="0070C0"/>
                </a:solidFill>
                <a:latin typeface="Consolas" panose="020B0609020204030204" pitchFamily="49" charset="0"/>
                <a:cs typeface="Consolas" panose="020B0609020204030204" pitchFamily="49" charset="0"/>
              </a:rPr>
              <a:t>#!/bin/bash</a:t>
            </a:r>
          </a:p>
          <a:p>
            <a:pPr marL="0" indent="0">
              <a:buNone/>
            </a:pPr>
            <a:r>
              <a:rPr lang="en-US" sz="13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--partition=</a:t>
            </a:r>
            <a:r>
              <a:rPr lang="en-US" sz="1300" dirty="0" err="1">
                <a:solidFill>
                  <a:srgbClr val="0070C0"/>
                </a:solidFill>
                <a:latin typeface="Consolas" panose="020B0609020204030204" pitchFamily="49" charset="0"/>
                <a:cs typeface="Consolas" panose="020B0609020204030204" pitchFamily="49" charset="0"/>
              </a:rPr>
              <a:t>kingspeak</a:t>
            </a:r>
            <a:r>
              <a:rPr lang="en-US" sz="1300" dirty="0">
                <a:solidFill>
                  <a:srgbClr val="0070C0"/>
                </a:solidFill>
                <a:latin typeface="Consolas" panose="020B0609020204030204" pitchFamily="49" charset="0"/>
                <a:cs typeface="Consolas" panose="020B0609020204030204" pitchFamily="49" charset="0"/>
              </a:rPr>
              <a:t>-shared-guest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3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300" dirty="0">
                <a:solidFill>
                  <a:srgbClr val="0070C0"/>
                </a:solidFill>
                <a:latin typeface="Consolas" panose="020B0609020204030204" pitchFamily="49" charset="0"/>
                <a:cs typeface="Consolas" panose="020B0609020204030204" pitchFamily="49" charset="0"/>
              </a:rPr>
              <a:t>#SBATCH --</a:t>
            </a:r>
            <a:r>
              <a:rPr lang="en-US" sz="1300" dirty="0" err="1">
                <a:solidFill>
                  <a:srgbClr val="0070C0"/>
                </a:solidFill>
                <a:latin typeface="Consolas" panose="020B0609020204030204" pitchFamily="49" charset="0"/>
                <a:cs typeface="Consolas" panose="020B0609020204030204" pitchFamily="49" charset="0"/>
              </a:rPr>
              <a:t>ntasks</a:t>
            </a:r>
            <a:r>
              <a:rPr lang="en-US" sz="1300" dirty="0">
                <a:solidFill>
                  <a:srgbClr val="0070C0"/>
                </a:solidFill>
                <a:latin typeface="Consolas" panose="020B0609020204030204" pitchFamily="49" charset="0"/>
                <a:cs typeface="Consolas" panose="020B0609020204030204" pitchFamily="49" charset="0"/>
              </a:rPr>
              <a:t>=8</a:t>
            </a:r>
          </a:p>
          <a:p>
            <a:pPr marL="0" indent="0">
              <a:buNone/>
            </a:pPr>
            <a:r>
              <a:rPr lang="en-US" sz="13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300" dirty="0">
                <a:solidFill>
                  <a:srgbClr val="0070C0"/>
                </a:solidFill>
                <a:latin typeface="Consolas" panose="020B0609020204030204" pitchFamily="49" charset="0"/>
                <a:cs typeface="Consolas" panose="020B0609020204030204" pitchFamily="49" charset="0"/>
              </a:rPr>
              <a:t>#SBATCH -o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j.out</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-e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j.err</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300" dirty="0">
                <a:latin typeface="Consolas" panose="020B0609020204030204" pitchFamily="49" charset="0"/>
                <a:cs typeface="Consolas" panose="020B0609020204030204" pitchFamily="49" charset="0"/>
              </a:rPr>
              <a:t>SCRDIR=/scratch/general/vast/$USER/$SLURM_JOB_ID</a:t>
            </a:r>
          </a:p>
          <a:p>
            <a:pPr marL="0" indent="0">
              <a:buNone/>
            </a:pPr>
            <a:r>
              <a:rPr lang="en-US" sz="1300" dirty="0" err="1">
                <a:latin typeface="Consolas" panose="020B0609020204030204" pitchFamily="49" charset="0"/>
                <a:cs typeface="Consolas" panose="020B0609020204030204" pitchFamily="49" charset="0"/>
              </a:rPr>
              <a:t>mkdir</a:t>
            </a:r>
            <a:r>
              <a:rPr lang="en-US" sz="1300" dirty="0">
                <a:latin typeface="Consolas" panose="020B0609020204030204" pitchFamily="49" charset="0"/>
                <a:cs typeface="Consolas" panose="020B0609020204030204" pitchFamily="49" charset="0"/>
              </a:rPr>
              <a:t> -p $SCRDIR</a:t>
            </a:r>
          </a:p>
          <a:p>
            <a:pPr marL="0" indent="0">
              <a:buNone/>
            </a:pPr>
            <a:r>
              <a:rPr lang="en-US" sz="13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300" dirty="0">
                <a:latin typeface="Consolas" panose="020B0609020204030204" pitchFamily="49" charset="0"/>
                <a:cs typeface="Consolas" panose="020B0609020204030204" pitchFamily="49" charset="0"/>
              </a:rPr>
              <a:t>cp </a:t>
            </a:r>
            <a:r>
              <a:rPr lang="en-US" sz="1300" dirty="0" err="1">
                <a:latin typeface="Consolas" panose="020B0609020204030204" pitchFamily="49" charset="0"/>
                <a:cs typeface="Consolas" panose="020B0609020204030204" pitchFamily="49" charset="0"/>
              </a:rPr>
              <a:t>file.input</a:t>
            </a:r>
            <a:r>
              <a:rPr lang="en-US" sz="1300" dirty="0">
                <a:latin typeface="Consolas" panose="020B0609020204030204" pitchFamily="49" charset="0"/>
                <a:cs typeface="Consolas" panose="020B0609020204030204" pitchFamily="49" charset="0"/>
              </a:rPr>
              <a:t> $SCRDIR/.</a:t>
            </a:r>
          </a:p>
          <a:p>
            <a:pPr marL="0" indent="0">
              <a:buNone/>
            </a:pPr>
            <a:r>
              <a:rPr lang="en-US" sz="1300" dirty="0">
                <a:latin typeface="Consolas" panose="020B0609020204030204" pitchFamily="49" charset="0"/>
                <a:cs typeface="Consolas" panose="020B0609020204030204" pitchFamily="49" charset="0"/>
              </a:rPr>
              <a:t>cd $SCRDIR</a:t>
            </a:r>
            <a:endParaRPr lang="en-US" sz="1300" dirty="0">
              <a:solidFill>
                <a:srgbClr val="0070C0"/>
              </a:solidFill>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300" kern="0" dirty="0">
                <a:solidFill>
                  <a:srgbClr val="0070C0"/>
                </a:solidFill>
                <a:latin typeface="Consolas" panose="020B0609020204030204" pitchFamily="49" charset="0"/>
                <a:cs typeface="Consolas" panose="020B0609020204030204" pitchFamily="49" charset="0"/>
              </a:rPr>
              <a:t>#!/bin/</a:t>
            </a:r>
            <a:r>
              <a:rPr lang="en-US" sz="1300" kern="0" dirty="0" err="1">
                <a:solidFill>
                  <a:srgbClr val="0070C0"/>
                </a:solidFill>
                <a:latin typeface="Consolas" panose="020B0609020204030204" pitchFamily="49" charset="0"/>
                <a:cs typeface="Consolas" panose="020B0609020204030204" pitchFamily="49" charset="0"/>
              </a:rPr>
              <a:t>tcsh</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--partition=</a:t>
            </a:r>
            <a:r>
              <a:rPr lang="en-US" sz="1300" kern="0" dirty="0" err="1">
                <a:solidFill>
                  <a:srgbClr val="0070C0"/>
                </a:solidFill>
                <a:latin typeface="Consolas" panose="020B0609020204030204" pitchFamily="49" charset="0"/>
                <a:cs typeface="Consolas" panose="020B0609020204030204" pitchFamily="49" charset="0"/>
              </a:rPr>
              <a:t>kingspeak</a:t>
            </a:r>
            <a:r>
              <a:rPr lang="en-US" sz="1300" kern="0" dirty="0">
                <a:solidFill>
                  <a:srgbClr val="0070C0"/>
                </a:solidFill>
                <a:latin typeface="Consolas" panose="020B0609020204030204" pitchFamily="49" charset="0"/>
                <a:cs typeface="Consolas" panose="020B0609020204030204" pitchFamily="49" charset="0"/>
              </a:rPr>
              <a:t>-shared-guest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t>
            </a:r>
            <a:r>
              <a:rPr lang="en-US" sz="1300" kern="0" dirty="0" err="1">
                <a:solidFill>
                  <a:srgbClr val="0070C0"/>
                </a:solidFill>
                <a:latin typeface="Consolas" panose="020B0609020204030204" pitchFamily="49" charset="0"/>
                <a:cs typeface="Consolas" panose="020B0609020204030204" pitchFamily="49" charset="0"/>
              </a:rPr>
              <a:t>ntasks</a:t>
            </a:r>
            <a:r>
              <a:rPr lang="en-US" sz="13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-o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j.out</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-e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j.err</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3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300" kern="0" dirty="0" err="1">
                <a:latin typeface="Consolas" panose="020B0609020204030204" pitchFamily="49" charset="0"/>
                <a:cs typeface="Consolas" panose="020B0609020204030204" pitchFamily="49" charset="0"/>
              </a:rPr>
              <a:t>mkdir</a:t>
            </a:r>
            <a:r>
              <a:rPr lang="en-US" sz="1300" kern="0" dirty="0">
                <a:latin typeface="Consolas" panose="020B0609020204030204" pitchFamily="49" charset="0"/>
                <a:cs typeface="Consolas" panose="020B0609020204030204" pitchFamily="49" charset="0"/>
              </a:rPr>
              <a:t> -p $SCRDIR</a:t>
            </a: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300" kern="0" dirty="0">
                <a:latin typeface="Consolas" panose="020B0609020204030204" pitchFamily="49" charset="0"/>
                <a:cs typeface="Consolas" panose="020B0609020204030204" pitchFamily="49" charset="0"/>
              </a:rPr>
              <a:t>cp </a:t>
            </a:r>
            <a:r>
              <a:rPr lang="en-US" sz="1300" kern="0" dirty="0" err="1">
                <a:latin typeface="Consolas" panose="020B0609020204030204" pitchFamily="49" charset="0"/>
                <a:cs typeface="Consolas" panose="020B0609020204030204" pitchFamily="49" charset="0"/>
              </a:rPr>
              <a:t>file.input</a:t>
            </a:r>
            <a:r>
              <a:rPr lang="en-US" sz="1300" kern="0" dirty="0">
                <a:latin typeface="Consolas" panose="020B0609020204030204" pitchFamily="49" charset="0"/>
                <a:cs typeface="Consolas" panose="020B0609020204030204" pitchFamily="49" charset="0"/>
              </a:rPr>
              <a:t> $SCRDIR/.</a:t>
            </a:r>
          </a:p>
          <a:p>
            <a:pPr marL="0" indent="0">
              <a:buFontTx/>
              <a:buNone/>
            </a:pPr>
            <a:r>
              <a:rPr lang="en-US" sz="1300" kern="0" dirty="0">
                <a:latin typeface="Consolas" panose="020B0609020204030204" pitchFamily="49" charset="0"/>
                <a:cs typeface="Consolas" panose="020B0609020204030204" pitchFamily="49" charset="0"/>
              </a:rPr>
              <a:t>cd $SCRDIR</a:t>
            </a:r>
            <a:endParaRPr lang="en-US" sz="1300" kern="0" dirty="0">
              <a:solidFill>
                <a:srgbClr val="0070C0"/>
              </a:solidFill>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AA972FA-D2A0-2630-F2CB-A67F11B4F98C}"/>
              </a:ext>
            </a:extLst>
          </p:cNvPr>
          <p:cNvSpPr/>
          <p:nvPr/>
        </p:nvSpPr>
        <p:spPr bwMode="auto">
          <a:xfrm>
            <a:off x="83278" y="3899648"/>
            <a:ext cx="4496567" cy="74855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E3399402-5621-2371-8B7C-9851FAD6A99E}"/>
              </a:ext>
            </a:extLst>
          </p:cNvPr>
          <p:cNvSpPr/>
          <p:nvPr/>
        </p:nvSpPr>
        <p:spPr bwMode="auto">
          <a:xfrm>
            <a:off x="4572000" y="3899648"/>
            <a:ext cx="4267200" cy="748552"/>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423FDF60-3253-698D-B652-ADEB139EA966}"/>
              </a:ext>
            </a:extLst>
          </p:cNvPr>
          <p:cNvSpPr txBox="1"/>
          <p:nvPr/>
        </p:nvSpPr>
        <p:spPr>
          <a:xfrm>
            <a:off x="1589686" y="4724400"/>
            <a:ext cx="5867400" cy="830997"/>
          </a:xfrm>
          <a:prstGeom prst="rect">
            <a:avLst/>
          </a:prstGeom>
          <a:noFill/>
        </p:spPr>
        <p:txBody>
          <a:bodyPr wrap="square" rtlCol="0">
            <a:spAutoFit/>
          </a:bodyPr>
          <a:lstStyle/>
          <a:p>
            <a:pPr algn="ctr"/>
            <a:r>
              <a:rPr lang="en-US" dirty="0">
                <a:solidFill>
                  <a:schemeClr val="tx2"/>
                </a:solidFill>
              </a:rPr>
              <a:t>Copy over input files and move on over to $SCRDIR</a:t>
            </a:r>
          </a:p>
        </p:txBody>
      </p:sp>
    </p:spTree>
    <p:extLst>
      <p:ext uri="{BB962C8B-B14F-4D97-AF65-F5344CB8AC3E}">
        <p14:creationId xmlns:p14="http://schemas.microsoft.com/office/powerpoint/2010/main" val="3105662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300" dirty="0">
                <a:solidFill>
                  <a:srgbClr val="0070C0"/>
                </a:solidFill>
                <a:latin typeface="Consolas" panose="020B0609020204030204" pitchFamily="49" charset="0"/>
                <a:cs typeface="Consolas" panose="020B0609020204030204" pitchFamily="49" charset="0"/>
              </a:rPr>
              <a:t>#!/bin/bash</a:t>
            </a:r>
          </a:p>
          <a:p>
            <a:pPr marL="0" indent="0">
              <a:buNone/>
            </a:pPr>
            <a:r>
              <a:rPr lang="en-US" sz="13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--partition=</a:t>
            </a:r>
            <a:r>
              <a:rPr lang="en-US" sz="1300" dirty="0" err="1">
                <a:solidFill>
                  <a:srgbClr val="0070C0"/>
                </a:solidFill>
                <a:latin typeface="Consolas" panose="020B0609020204030204" pitchFamily="49" charset="0"/>
                <a:cs typeface="Consolas" panose="020B0609020204030204" pitchFamily="49" charset="0"/>
              </a:rPr>
              <a:t>kingspeak</a:t>
            </a:r>
            <a:r>
              <a:rPr lang="en-US" sz="1300" dirty="0">
                <a:solidFill>
                  <a:srgbClr val="0070C0"/>
                </a:solidFill>
                <a:latin typeface="Consolas" panose="020B0609020204030204" pitchFamily="49" charset="0"/>
                <a:cs typeface="Consolas" panose="020B0609020204030204" pitchFamily="49" charset="0"/>
              </a:rPr>
              <a:t>-shared-guest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3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300" dirty="0">
                <a:solidFill>
                  <a:srgbClr val="0070C0"/>
                </a:solidFill>
                <a:latin typeface="Consolas" panose="020B0609020204030204" pitchFamily="49" charset="0"/>
                <a:cs typeface="Consolas" panose="020B0609020204030204" pitchFamily="49" charset="0"/>
              </a:rPr>
              <a:t>#SBATCH --</a:t>
            </a:r>
            <a:r>
              <a:rPr lang="en-US" sz="1300" dirty="0" err="1">
                <a:solidFill>
                  <a:srgbClr val="0070C0"/>
                </a:solidFill>
                <a:latin typeface="Consolas" panose="020B0609020204030204" pitchFamily="49" charset="0"/>
                <a:cs typeface="Consolas" panose="020B0609020204030204" pitchFamily="49" charset="0"/>
              </a:rPr>
              <a:t>ntasks</a:t>
            </a:r>
            <a:r>
              <a:rPr lang="en-US" sz="1300" dirty="0">
                <a:solidFill>
                  <a:srgbClr val="0070C0"/>
                </a:solidFill>
                <a:latin typeface="Consolas" panose="020B0609020204030204" pitchFamily="49" charset="0"/>
                <a:cs typeface="Consolas" panose="020B0609020204030204" pitchFamily="49" charset="0"/>
              </a:rPr>
              <a:t>=8</a:t>
            </a:r>
          </a:p>
          <a:p>
            <a:pPr marL="0" indent="0">
              <a:buNone/>
            </a:pPr>
            <a:r>
              <a:rPr lang="en-US" sz="13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300" dirty="0">
                <a:solidFill>
                  <a:srgbClr val="0070C0"/>
                </a:solidFill>
                <a:latin typeface="Consolas" panose="020B0609020204030204" pitchFamily="49" charset="0"/>
                <a:cs typeface="Consolas" panose="020B0609020204030204" pitchFamily="49" charset="0"/>
              </a:rPr>
              <a:t>#SBATCH -o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j.out</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-e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j.err</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300" dirty="0">
                <a:latin typeface="Consolas" panose="020B0609020204030204" pitchFamily="49" charset="0"/>
                <a:cs typeface="Consolas" panose="020B0609020204030204" pitchFamily="49" charset="0"/>
              </a:rPr>
              <a:t>SCRDIR=/scratch/general/vast/$USER/$SLURM_JOB_ID</a:t>
            </a:r>
          </a:p>
          <a:p>
            <a:pPr marL="0" indent="0">
              <a:buNone/>
            </a:pPr>
            <a:r>
              <a:rPr lang="en-US" sz="1300" dirty="0" err="1">
                <a:latin typeface="Consolas" panose="020B0609020204030204" pitchFamily="49" charset="0"/>
                <a:cs typeface="Consolas" panose="020B0609020204030204" pitchFamily="49" charset="0"/>
              </a:rPr>
              <a:t>mkdir</a:t>
            </a:r>
            <a:r>
              <a:rPr lang="en-US" sz="1300" dirty="0">
                <a:latin typeface="Consolas" panose="020B0609020204030204" pitchFamily="49" charset="0"/>
                <a:cs typeface="Consolas" panose="020B0609020204030204" pitchFamily="49" charset="0"/>
              </a:rPr>
              <a:t> -p $SCRDIR</a:t>
            </a:r>
          </a:p>
          <a:p>
            <a:pPr marL="0" indent="0">
              <a:buNone/>
            </a:pPr>
            <a:endParaRPr lang="en-US" sz="200" dirty="0">
              <a:latin typeface="Consolas" panose="020B0609020204030204" pitchFamily="49" charset="0"/>
              <a:cs typeface="Consolas" panose="020B0609020204030204" pitchFamily="49" charset="0"/>
            </a:endParaRPr>
          </a:p>
          <a:p>
            <a:pPr marL="0" indent="0">
              <a:buNone/>
            </a:pPr>
            <a:r>
              <a:rPr lang="en-US" sz="13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300" dirty="0">
                <a:latin typeface="Consolas" panose="020B0609020204030204" pitchFamily="49" charset="0"/>
                <a:cs typeface="Consolas" panose="020B0609020204030204" pitchFamily="49" charset="0"/>
              </a:rPr>
              <a:t>cp </a:t>
            </a:r>
            <a:r>
              <a:rPr lang="en-US" sz="1300" dirty="0" err="1">
                <a:latin typeface="Consolas" panose="020B0609020204030204" pitchFamily="49" charset="0"/>
                <a:cs typeface="Consolas" panose="020B0609020204030204" pitchFamily="49" charset="0"/>
              </a:rPr>
              <a:t>file.input</a:t>
            </a:r>
            <a:r>
              <a:rPr lang="en-US" sz="1300" dirty="0">
                <a:latin typeface="Consolas" panose="020B0609020204030204" pitchFamily="49" charset="0"/>
                <a:cs typeface="Consolas" panose="020B0609020204030204" pitchFamily="49" charset="0"/>
              </a:rPr>
              <a:t> $SCRDIR/.</a:t>
            </a:r>
          </a:p>
          <a:p>
            <a:pPr marL="0" indent="0">
              <a:buNone/>
            </a:pPr>
            <a:r>
              <a:rPr lang="en-US" sz="1300" dirty="0">
                <a:latin typeface="Consolas" panose="020B0609020204030204" pitchFamily="49" charset="0"/>
                <a:cs typeface="Consolas" panose="020B0609020204030204" pitchFamily="49" charset="0"/>
              </a:rPr>
              <a:t>cd $SCRDIR</a:t>
            </a:r>
            <a:endParaRPr lang="en-US" sz="1300" dirty="0">
              <a:solidFill>
                <a:srgbClr val="0070C0"/>
              </a:solidFill>
              <a:latin typeface="Consolas" panose="020B0609020204030204" pitchFamily="49" charset="0"/>
              <a:cs typeface="Consolas" panose="020B0609020204030204" pitchFamily="49" charset="0"/>
            </a:endParaRPr>
          </a:p>
          <a:p>
            <a:pPr marL="0" indent="0">
              <a:buNone/>
            </a:pPr>
            <a:endParaRPr lang="en-US" sz="200" dirty="0">
              <a:latin typeface="Consolas" panose="020B0609020204030204" pitchFamily="49" charset="0"/>
              <a:cs typeface="Consolas" panose="020B0609020204030204" pitchFamily="49" charset="0"/>
            </a:endParaRPr>
          </a:p>
          <a:p>
            <a:pPr marL="0" indent="0">
              <a:buNone/>
            </a:pPr>
            <a:r>
              <a:rPr lang="en-US" sz="13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300" dirty="0">
                <a:latin typeface="Consolas" panose="020B0609020204030204" pitchFamily="49" charset="0"/>
                <a:cs typeface="Consolas" panose="020B0609020204030204" pitchFamily="49" charset="0"/>
              </a:rPr>
              <a:t>module load &lt;some-module&gt;</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300" kern="0" dirty="0">
                <a:solidFill>
                  <a:srgbClr val="0070C0"/>
                </a:solidFill>
                <a:latin typeface="Consolas" panose="020B0609020204030204" pitchFamily="49" charset="0"/>
                <a:cs typeface="Consolas" panose="020B0609020204030204" pitchFamily="49" charset="0"/>
              </a:rPr>
              <a:t>#!/bin/</a:t>
            </a:r>
            <a:r>
              <a:rPr lang="en-US" sz="1300" kern="0" dirty="0" err="1">
                <a:solidFill>
                  <a:srgbClr val="0070C0"/>
                </a:solidFill>
                <a:latin typeface="Consolas" panose="020B0609020204030204" pitchFamily="49" charset="0"/>
                <a:cs typeface="Consolas" panose="020B0609020204030204" pitchFamily="49" charset="0"/>
              </a:rPr>
              <a:t>tcsh</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--partition=</a:t>
            </a:r>
            <a:r>
              <a:rPr lang="en-US" sz="1300" kern="0" dirty="0" err="1">
                <a:solidFill>
                  <a:srgbClr val="0070C0"/>
                </a:solidFill>
                <a:latin typeface="Consolas" panose="020B0609020204030204" pitchFamily="49" charset="0"/>
                <a:cs typeface="Consolas" panose="020B0609020204030204" pitchFamily="49" charset="0"/>
              </a:rPr>
              <a:t>kingspeak</a:t>
            </a:r>
            <a:r>
              <a:rPr lang="en-US" sz="1300" kern="0" dirty="0">
                <a:solidFill>
                  <a:srgbClr val="0070C0"/>
                </a:solidFill>
                <a:latin typeface="Consolas" panose="020B0609020204030204" pitchFamily="49" charset="0"/>
                <a:cs typeface="Consolas" panose="020B0609020204030204" pitchFamily="49" charset="0"/>
              </a:rPr>
              <a:t>-shared-guest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t>
            </a:r>
            <a:r>
              <a:rPr lang="en-US" sz="1300" kern="0" dirty="0" err="1">
                <a:solidFill>
                  <a:srgbClr val="0070C0"/>
                </a:solidFill>
                <a:latin typeface="Consolas" panose="020B0609020204030204" pitchFamily="49" charset="0"/>
                <a:cs typeface="Consolas" panose="020B0609020204030204" pitchFamily="49" charset="0"/>
              </a:rPr>
              <a:t>ntasks</a:t>
            </a:r>
            <a:r>
              <a:rPr lang="en-US" sz="13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-o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j.out</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-e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j.err</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3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300" kern="0" dirty="0" err="1">
                <a:latin typeface="Consolas" panose="020B0609020204030204" pitchFamily="49" charset="0"/>
                <a:cs typeface="Consolas" panose="020B0609020204030204" pitchFamily="49" charset="0"/>
              </a:rPr>
              <a:t>mkdir</a:t>
            </a:r>
            <a:r>
              <a:rPr lang="en-US" sz="1300" kern="0" dirty="0">
                <a:latin typeface="Consolas" panose="020B0609020204030204" pitchFamily="49" charset="0"/>
                <a:cs typeface="Consolas" panose="020B0609020204030204" pitchFamily="49" charset="0"/>
              </a:rPr>
              <a:t> -p $SCRDIR</a:t>
            </a:r>
          </a:p>
          <a:p>
            <a:pPr marL="0" indent="0">
              <a:buFontTx/>
              <a:buNone/>
            </a:pPr>
            <a:endParaRPr lang="en-US" sz="200" kern="0" dirty="0">
              <a:latin typeface="Consolas" panose="020B0609020204030204" pitchFamily="49" charset="0"/>
              <a:cs typeface="Consolas" panose="020B0609020204030204" pitchFamily="49" charset="0"/>
            </a:endParaRP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300" kern="0" dirty="0">
                <a:latin typeface="Consolas" panose="020B0609020204030204" pitchFamily="49" charset="0"/>
                <a:cs typeface="Consolas" panose="020B0609020204030204" pitchFamily="49" charset="0"/>
              </a:rPr>
              <a:t>cp </a:t>
            </a:r>
            <a:r>
              <a:rPr lang="en-US" sz="1300" kern="0" dirty="0" err="1">
                <a:latin typeface="Consolas" panose="020B0609020204030204" pitchFamily="49" charset="0"/>
                <a:cs typeface="Consolas" panose="020B0609020204030204" pitchFamily="49" charset="0"/>
              </a:rPr>
              <a:t>file.input</a:t>
            </a:r>
            <a:r>
              <a:rPr lang="en-US" sz="1300" kern="0" dirty="0">
                <a:latin typeface="Consolas" panose="020B0609020204030204" pitchFamily="49" charset="0"/>
                <a:cs typeface="Consolas" panose="020B0609020204030204" pitchFamily="49" charset="0"/>
              </a:rPr>
              <a:t> $SCRDIR/.</a:t>
            </a:r>
          </a:p>
          <a:p>
            <a:pPr marL="0" indent="0">
              <a:buFontTx/>
              <a:buNone/>
            </a:pPr>
            <a:r>
              <a:rPr lang="en-US" sz="1300" kern="0" dirty="0">
                <a:latin typeface="Consolas" panose="020B0609020204030204" pitchFamily="49" charset="0"/>
                <a:cs typeface="Consolas" panose="020B0609020204030204" pitchFamily="49" charset="0"/>
              </a:rPr>
              <a:t>cd $SCRDIR</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200" kern="0" dirty="0">
              <a:latin typeface="Consolas" panose="020B0609020204030204" pitchFamily="49" charset="0"/>
              <a:cs typeface="Consolas" panose="020B0609020204030204" pitchFamily="49" charset="0"/>
            </a:endParaRP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300" kern="0" dirty="0">
                <a:latin typeface="Consolas" panose="020B0609020204030204" pitchFamily="49" charset="0"/>
                <a:cs typeface="Consolas" panose="020B0609020204030204" pitchFamily="49" charset="0"/>
              </a:rPr>
              <a:t>module load &lt;some-module&gt;</a:t>
            </a:r>
          </a:p>
        </p:txBody>
      </p:sp>
      <p:sp>
        <p:nvSpPr>
          <p:cNvPr id="4" name="Rectangle 3">
            <a:extLst>
              <a:ext uri="{FF2B5EF4-FFF2-40B4-BE49-F238E27FC236}">
                <a16:creationId xmlns:a16="http://schemas.microsoft.com/office/drawing/2014/main" id="{032C2B6D-6602-98FE-A854-C2070253B3FD}"/>
              </a:ext>
            </a:extLst>
          </p:cNvPr>
          <p:cNvSpPr/>
          <p:nvPr/>
        </p:nvSpPr>
        <p:spPr bwMode="auto">
          <a:xfrm>
            <a:off x="57504" y="4724400"/>
            <a:ext cx="4496567" cy="5334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5" name="Rectangle 4">
            <a:extLst>
              <a:ext uri="{FF2B5EF4-FFF2-40B4-BE49-F238E27FC236}">
                <a16:creationId xmlns:a16="http://schemas.microsoft.com/office/drawing/2014/main" id="{04382C57-D247-9C62-4314-B197A9105116}"/>
              </a:ext>
            </a:extLst>
          </p:cNvPr>
          <p:cNvSpPr/>
          <p:nvPr/>
        </p:nvSpPr>
        <p:spPr bwMode="auto">
          <a:xfrm>
            <a:off x="4572001" y="4724400"/>
            <a:ext cx="4267200" cy="5334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7" name="TextBox 6">
            <a:extLst>
              <a:ext uri="{FF2B5EF4-FFF2-40B4-BE49-F238E27FC236}">
                <a16:creationId xmlns:a16="http://schemas.microsoft.com/office/drawing/2014/main" id="{5E9D339C-7D63-B211-FDFF-837161BE8BCA}"/>
              </a:ext>
            </a:extLst>
          </p:cNvPr>
          <p:cNvSpPr txBox="1"/>
          <p:nvPr/>
        </p:nvSpPr>
        <p:spPr>
          <a:xfrm>
            <a:off x="2706746" y="5564849"/>
            <a:ext cx="3730508" cy="461665"/>
          </a:xfrm>
          <a:prstGeom prst="rect">
            <a:avLst/>
          </a:prstGeom>
          <a:noFill/>
        </p:spPr>
        <p:txBody>
          <a:bodyPr wrap="none" rtlCol="0">
            <a:spAutoFit/>
          </a:bodyPr>
          <a:lstStyle/>
          <a:p>
            <a:r>
              <a:rPr lang="en-US" dirty="0"/>
              <a:t>Load the desired modules</a:t>
            </a:r>
          </a:p>
        </p:txBody>
      </p:sp>
    </p:spTree>
    <p:extLst>
      <p:ext uri="{BB962C8B-B14F-4D97-AF65-F5344CB8AC3E}">
        <p14:creationId xmlns:p14="http://schemas.microsoft.com/office/powerpoint/2010/main" val="20423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1066800"/>
            <a:ext cx="8153400" cy="762000"/>
          </a:xfrm>
        </p:spPr>
        <p:txBody>
          <a:bodyPr/>
          <a:lstStyle/>
          <a:p>
            <a:pPr algn="ctr" eaLnBrk="1" hangingPunct="1"/>
            <a:r>
              <a:rPr lang="en-US" sz="4000" b="1" dirty="0">
                <a:solidFill>
                  <a:srgbClr val="990000"/>
                </a:solidFill>
                <a:latin typeface="+mn-lt"/>
              </a:rPr>
              <a:t>Re-cap of Resources</a:t>
            </a:r>
          </a:p>
        </p:txBody>
      </p:sp>
      <p:sp>
        <p:nvSpPr>
          <p:cNvPr id="18435" name="Rectangle 3"/>
          <p:cNvSpPr>
            <a:spLocks noGrp="1" noChangeArrowheads="1"/>
          </p:cNvSpPr>
          <p:nvPr>
            <p:ph idx="1"/>
          </p:nvPr>
        </p:nvSpPr>
        <p:spPr>
          <a:xfrm>
            <a:off x="31376" y="1676400"/>
            <a:ext cx="9144000" cy="4572000"/>
          </a:xfrm>
        </p:spPr>
        <p:txBody>
          <a:bodyPr/>
          <a:lstStyle/>
          <a:p>
            <a:r>
              <a:rPr lang="en-US" sz="2400" b="1" dirty="0"/>
              <a:t>CHPC resources:</a:t>
            </a:r>
          </a:p>
          <a:p>
            <a:pPr lvl="1"/>
            <a:r>
              <a:rPr lang="en-US" sz="1800" dirty="0"/>
              <a:t>HPC clusters: </a:t>
            </a:r>
          </a:p>
          <a:p>
            <a:pPr lvl="2"/>
            <a:r>
              <a:rPr lang="en-US" sz="1400" dirty="0"/>
              <a:t>General Environment: </a:t>
            </a:r>
            <a:r>
              <a:rPr lang="en-US" sz="1400" dirty="0" err="1"/>
              <a:t>notchpeak</a:t>
            </a:r>
            <a:r>
              <a:rPr lang="en-US" sz="1400" dirty="0"/>
              <a:t>, </a:t>
            </a:r>
            <a:r>
              <a:rPr lang="en-US" sz="1400" dirty="0" err="1"/>
              <a:t>kingspeak</a:t>
            </a:r>
            <a:r>
              <a:rPr lang="en-US" sz="1400" dirty="0"/>
              <a:t>, </a:t>
            </a:r>
            <a:r>
              <a:rPr lang="en-US" sz="1400" dirty="0" err="1"/>
              <a:t>lonepeak</a:t>
            </a:r>
            <a:r>
              <a:rPr lang="en-US" sz="1400" dirty="0"/>
              <a:t>, ash</a:t>
            </a:r>
          </a:p>
          <a:p>
            <a:pPr lvl="2"/>
            <a:r>
              <a:rPr lang="en-US" sz="1400" dirty="0"/>
              <a:t>Protected Environment (PE): redwood</a:t>
            </a:r>
          </a:p>
          <a:p>
            <a:pPr lvl="2"/>
            <a:r>
              <a:rPr lang="en-US" sz="1400" dirty="0"/>
              <a:t>Others</a:t>
            </a:r>
          </a:p>
          <a:p>
            <a:pPr lvl="1"/>
            <a:r>
              <a:rPr lang="en-US" sz="1800" dirty="0"/>
              <a:t>VM (Windows, Linux)</a:t>
            </a:r>
          </a:p>
          <a:p>
            <a:pPr lvl="1"/>
            <a:r>
              <a:rPr lang="en-US" sz="1800" dirty="0"/>
              <a:t>Storage</a:t>
            </a:r>
          </a:p>
          <a:p>
            <a:pPr lvl="1"/>
            <a:r>
              <a:rPr lang="en-US" sz="1800" dirty="0"/>
              <a:t>Services</a:t>
            </a:r>
            <a:endParaRPr lang="en-US" sz="2400" b="1" dirty="0"/>
          </a:p>
          <a:p>
            <a:r>
              <a:rPr lang="en-US" sz="2400" b="1" dirty="0"/>
              <a:t>Condominium mode:</a:t>
            </a:r>
            <a:endParaRPr lang="en-US" sz="1800" dirty="0"/>
          </a:p>
          <a:p>
            <a:pPr lvl="1"/>
            <a:r>
              <a:rPr lang="en-US" sz="1400" dirty="0"/>
              <a:t>HPC Cluster = CHPC-owned nodes (general nodes) + PI-owned nodes (owner nodes)</a:t>
            </a:r>
          </a:p>
          <a:p>
            <a:pPr lvl="1"/>
            <a:r>
              <a:rPr lang="en-US" sz="1400" dirty="0"/>
              <a:t>All CHPC users have access to CHPC-owned resources for free. Some clusters (</a:t>
            </a:r>
            <a:r>
              <a:rPr lang="en-US" sz="1400" dirty="0" err="1"/>
              <a:t>notchpeak</a:t>
            </a:r>
            <a:r>
              <a:rPr lang="en-US" sz="1400" dirty="0"/>
              <a:t>) need allocations (peer-reviewed proposals)</a:t>
            </a:r>
          </a:p>
          <a:p>
            <a:pPr lvl="1"/>
            <a:r>
              <a:rPr lang="en-US" sz="1400" dirty="0"/>
              <a:t>Owners (PI group) have the highest priority using owner nodes</a:t>
            </a:r>
          </a:p>
          <a:p>
            <a:pPr lvl="1"/>
            <a:r>
              <a:rPr lang="en-US" sz="1400" dirty="0"/>
              <a:t>All CHPC users have access to owner nodes in Guest mode for free (jobs subject to preemption)</a:t>
            </a:r>
          </a:p>
          <a:p>
            <a:pPr marL="0" indent="0">
              <a:buNone/>
            </a:pPr>
            <a:endParaRPr lang="en-US" sz="2000" dirty="0"/>
          </a:p>
        </p:txBody>
      </p:sp>
    </p:spTree>
    <p:extLst>
      <p:ext uri="{BB962C8B-B14F-4D97-AF65-F5344CB8AC3E}">
        <p14:creationId xmlns:p14="http://schemas.microsoft.com/office/powerpoint/2010/main" val="255154523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300" dirty="0">
                <a:solidFill>
                  <a:srgbClr val="0070C0"/>
                </a:solidFill>
                <a:latin typeface="Consolas" panose="020B0609020204030204" pitchFamily="49" charset="0"/>
                <a:cs typeface="Consolas" panose="020B0609020204030204" pitchFamily="49" charset="0"/>
              </a:rPr>
              <a:t>#!/bin/bash</a:t>
            </a:r>
          </a:p>
          <a:p>
            <a:pPr marL="0" indent="0">
              <a:buNone/>
            </a:pPr>
            <a:r>
              <a:rPr lang="en-US" sz="13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--partition=</a:t>
            </a:r>
            <a:r>
              <a:rPr lang="en-US" sz="1300" dirty="0" err="1">
                <a:solidFill>
                  <a:srgbClr val="0070C0"/>
                </a:solidFill>
                <a:latin typeface="Consolas" panose="020B0609020204030204" pitchFamily="49" charset="0"/>
                <a:cs typeface="Consolas" panose="020B0609020204030204" pitchFamily="49" charset="0"/>
              </a:rPr>
              <a:t>kingspeak</a:t>
            </a:r>
            <a:r>
              <a:rPr lang="en-US" sz="1300" dirty="0">
                <a:solidFill>
                  <a:srgbClr val="0070C0"/>
                </a:solidFill>
                <a:latin typeface="Consolas" panose="020B0609020204030204" pitchFamily="49" charset="0"/>
                <a:cs typeface="Consolas" panose="020B0609020204030204" pitchFamily="49" charset="0"/>
              </a:rPr>
              <a:t>-shared-guest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3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300" dirty="0">
                <a:solidFill>
                  <a:srgbClr val="0070C0"/>
                </a:solidFill>
                <a:latin typeface="Consolas" panose="020B0609020204030204" pitchFamily="49" charset="0"/>
                <a:cs typeface="Consolas" panose="020B0609020204030204" pitchFamily="49" charset="0"/>
              </a:rPr>
              <a:t>#SBATCH --</a:t>
            </a:r>
            <a:r>
              <a:rPr lang="en-US" sz="1300" dirty="0" err="1">
                <a:solidFill>
                  <a:srgbClr val="0070C0"/>
                </a:solidFill>
                <a:latin typeface="Consolas" panose="020B0609020204030204" pitchFamily="49" charset="0"/>
                <a:cs typeface="Consolas" panose="020B0609020204030204" pitchFamily="49" charset="0"/>
              </a:rPr>
              <a:t>ntasks</a:t>
            </a:r>
            <a:r>
              <a:rPr lang="en-US" sz="1300" dirty="0">
                <a:solidFill>
                  <a:srgbClr val="0070C0"/>
                </a:solidFill>
                <a:latin typeface="Consolas" panose="020B0609020204030204" pitchFamily="49" charset="0"/>
                <a:cs typeface="Consolas" panose="020B0609020204030204" pitchFamily="49" charset="0"/>
              </a:rPr>
              <a:t>=8</a:t>
            </a:r>
          </a:p>
          <a:p>
            <a:pPr marL="0" indent="0">
              <a:buNone/>
            </a:pPr>
            <a:r>
              <a:rPr lang="en-US" sz="13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300" dirty="0">
                <a:solidFill>
                  <a:srgbClr val="0070C0"/>
                </a:solidFill>
                <a:latin typeface="Consolas" panose="020B0609020204030204" pitchFamily="49" charset="0"/>
                <a:cs typeface="Consolas" panose="020B0609020204030204" pitchFamily="49" charset="0"/>
              </a:rPr>
              <a:t>#SBATCH -o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j.out</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-e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j.err</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300" dirty="0">
                <a:latin typeface="Consolas" panose="020B0609020204030204" pitchFamily="49" charset="0"/>
                <a:cs typeface="Consolas" panose="020B0609020204030204" pitchFamily="49" charset="0"/>
              </a:rPr>
              <a:t>SCRDIR=/scratch/general/vast/$USER/$SLURM_JOB_ID</a:t>
            </a:r>
          </a:p>
          <a:p>
            <a:pPr marL="0" indent="0">
              <a:buNone/>
            </a:pPr>
            <a:r>
              <a:rPr lang="en-US" sz="1300" dirty="0" err="1">
                <a:latin typeface="Consolas" panose="020B0609020204030204" pitchFamily="49" charset="0"/>
                <a:cs typeface="Consolas" panose="020B0609020204030204" pitchFamily="49" charset="0"/>
              </a:rPr>
              <a:t>mkdir</a:t>
            </a:r>
            <a:r>
              <a:rPr lang="en-US" sz="1300" dirty="0">
                <a:latin typeface="Consolas" panose="020B0609020204030204" pitchFamily="49" charset="0"/>
                <a:cs typeface="Consolas" panose="020B0609020204030204" pitchFamily="49" charset="0"/>
              </a:rPr>
              <a:t> -p $SCRDIR</a:t>
            </a:r>
          </a:p>
          <a:p>
            <a:pPr marL="0" indent="0">
              <a:buNone/>
            </a:pPr>
            <a:endParaRPr lang="en-US" sz="200" dirty="0">
              <a:latin typeface="Consolas" panose="020B0609020204030204" pitchFamily="49" charset="0"/>
              <a:cs typeface="Consolas" panose="020B0609020204030204" pitchFamily="49" charset="0"/>
            </a:endParaRPr>
          </a:p>
          <a:p>
            <a:pPr marL="0" indent="0">
              <a:buNone/>
            </a:pPr>
            <a:r>
              <a:rPr lang="en-US" sz="13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300" dirty="0">
                <a:latin typeface="Consolas" panose="020B0609020204030204" pitchFamily="49" charset="0"/>
                <a:cs typeface="Consolas" panose="020B0609020204030204" pitchFamily="49" charset="0"/>
              </a:rPr>
              <a:t>cp </a:t>
            </a:r>
            <a:r>
              <a:rPr lang="en-US" sz="1300" dirty="0" err="1">
                <a:latin typeface="Consolas" panose="020B0609020204030204" pitchFamily="49" charset="0"/>
                <a:cs typeface="Consolas" panose="020B0609020204030204" pitchFamily="49" charset="0"/>
              </a:rPr>
              <a:t>file.input</a:t>
            </a:r>
            <a:r>
              <a:rPr lang="en-US" sz="1300" dirty="0">
                <a:latin typeface="Consolas" panose="020B0609020204030204" pitchFamily="49" charset="0"/>
                <a:cs typeface="Consolas" panose="020B0609020204030204" pitchFamily="49" charset="0"/>
              </a:rPr>
              <a:t> $SCRDIR/.</a:t>
            </a:r>
          </a:p>
          <a:p>
            <a:pPr marL="0" indent="0">
              <a:buNone/>
            </a:pPr>
            <a:r>
              <a:rPr lang="en-US" sz="1300" dirty="0">
                <a:latin typeface="Consolas" panose="020B0609020204030204" pitchFamily="49" charset="0"/>
                <a:cs typeface="Consolas" panose="020B0609020204030204" pitchFamily="49" charset="0"/>
              </a:rPr>
              <a:t>cd $SCRDIR</a:t>
            </a:r>
            <a:endParaRPr lang="en-US" sz="1300" dirty="0">
              <a:solidFill>
                <a:srgbClr val="0070C0"/>
              </a:solidFill>
              <a:latin typeface="Consolas" panose="020B0609020204030204" pitchFamily="49" charset="0"/>
              <a:cs typeface="Consolas" panose="020B0609020204030204" pitchFamily="49" charset="0"/>
            </a:endParaRPr>
          </a:p>
          <a:p>
            <a:pPr marL="0" indent="0">
              <a:buNone/>
            </a:pPr>
            <a:endParaRPr lang="en-US" sz="200" dirty="0">
              <a:latin typeface="Consolas" panose="020B0609020204030204" pitchFamily="49" charset="0"/>
              <a:cs typeface="Consolas" panose="020B0609020204030204" pitchFamily="49" charset="0"/>
            </a:endParaRPr>
          </a:p>
          <a:p>
            <a:pPr marL="0" indent="0">
              <a:buNone/>
            </a:pPr>
            <a:r>
              <a:rPr lang="en-US" sz="13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300" dirty="0">
                <a:latin typeface="Consolas" panose="020B0609020204030204" pitchFamily="49" charset="0"/>
                <a:cs typeface="Consolas" panose="020B0609020204030204" pitchFamily="49" charset="0"/>
              </a:rPr>
              <a:t>module load &lt;some-module&gt;</a:t>
            </a:r>
            <a:endParaRPr lang="en-US" sz="200" dirty="0">
              <a:latin typeface="Consolas" panose="020B0609020204030204" pitchFamily="49" charset="0"/>
              <a:cs typeface="Consolas" panose="020B0609020204030204" pitchFamily="49" charset="0"/>
            </a:endParaRPr>
          </a:p>
          <a:p>
            <a:pPr marL="0" indent="0">
              <a:buNone/>
            </a:pPr>
            <a:r>
              <a:rPr lang="en-US" sz="13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300" dirty="0" err="1">
                <a:latin typeface="Consolas" panose="020B0609020204030204" pitchFamily="49" charset="0"/>
                <a:cs typeface="Consolas" panose="020B0609020204030204" pitchFamily="49" charset="0"/>
              </a:rPr>
              <a:t>myprogram</a:t>
            </a:r>
            <a:r>
              <a:rPr lang="en-US" sz="1300" dirty="0">
                <a:latin typeface="Consolas" panose="020B0609020204030204" pitchFamily="49" charset="0"/>
                <a:cs typeface="Consolas" panose="020B0609020204030204" pitchFamily="49" charset="0"/>
              </a:rPr>
              <a:t> &lt; </a:t>
            </a:r>
            <a:r>
              <a:rPr lang="en-US" sz="1300" dirty="0" err="1">
                <a:latin typeface="Consolas" panose="020B0609020204030204" pitchFamily="49" charset="0"/>
                <a:cs typeface="Consolas" panose="020B0609020204030204" pitchFamily="49" charset="0"/>
              </a:rPr>
              <a:t>file.input</a:t>
            </a:r>
            <a:r>
              <a:rPr lang="en-US" sz="1300" dirty="0">
                <a:latin typeface="Consolas" panose="020B0609020204030204" pitchFamily="49" charset="0"/>
                <a:cs typeface="Consolas" panose="020B0609020204030204" pitchFamily="49" charset="0"/>
              </a:rPr>
              <a:t> &gt; </a:t>
            </a:r>
            <a:r>
              <a:rPr lang="en-US" sz="1300" dirty="0" err="1">
                <a:latin typeface="Consolas" panose="020B0609020204030204" pitchFamily="49" charset="0"/>
                <a:cs typeface="Consolas" panose="020B0609020204030204" pitchFamily="49" charset="0"/>
              </a:rPr>
              <a:t>file.output</a:t>
            </a:r>
            <a:endParaRPr lang="en-US" sz="1300" dirty="0">
              <a:latin typeface="Consolas" panose="020B0609020204030204" pitchFamily="49" charset="0"/>
              <a:cs typeface="Consolas" panose="020B0609020204030204" pitchFamily="49" charset="0"/>
            </a:endParaRP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300" kern="0" dirty="0">
                <a:solidFill>
                  <a:srgbClr val="0070C0"/>
                </a:solidFill>
                <a:latin typeface="Consolas" panose="020B0609020204030204" pitchFamily="49" charset="0"/>
                <a:cs typeface="Consolas" panose="020B0609020204030204" pitchFamily="49" charset="0"/>
              </a:rPr>
              <a:t>#!/bin/</a:t>
            </a:r>
            <a:r>
              <a:rPr lang="en-US" sz="1300" kern="0" dirty="0" err="1">
                <a:solidFill>
                  <a:srgbClr val="0070C0"/>
                </a:solidFill>
                <a:latin typeface="Consolas" panose="020B0609020204030204" pitchFamily="49" charset="0"/>
                <a:cs typeface="Consolas" panose="020B0609020204030204" pitchFamily="49" charset="0"/>
              </a:rPr>
              <a:t>tcsh</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--partition=</a:t>
            </a:r>
            <a:r>
              <a:rPr lang="en-US" sz="1300" kern="0" dirty="0" err="1">
                <a:solidFill>
                  <a:srgbClr val="0070C0"/>
                </a:solidFill>
                <a:latin typeface="Consolas" panose="020B0609020204030204" pitchFamily="49" charset="0"/>
                <a:cs typeface="Consolas" panose="020B0609020204030204" pitchFamily="49" charset="0"/>
              </a:rPr>
              <a:t>kingspeak</a:t>
            </a:r>
            <a:r>
              <a:rPr lang="en-US" sz="1300" kern="0" dirty="0">
                <a:solidFill>
                  <a:srgbClr val="0070C0"/>
                </a:solidFill>
                <a:latin typeface="Consolas" panose="020B0609020204030204" pitchFamily="49" charset="0"/>
                <a:cs typeface="Consolas" panose="020B0609020204030204" pitchFamily="49" charset="0"/>
              </a:rPr>
              <a:t>-shared-guest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t>
            </a:r>
            <a:r>
              <a:rPr lang="en-US" sz="1300" kern="0" dirty="0" err="1">
                <a:solidFill>
                  <a:srgbClr val="0070C0"/>
                </a:solidFill>
                <a:latin typeface="Consolas" panose="020B0609020204030204" pitchFamily="49" charset="0"/>
                <a:cs typeface="Consolas" panose="020B0609020204030204" pitchFamily="49" charset="0"/>
              </a:rPr>
              <a:t>ntasks</a:t>
            </a:r>
            <a:r>
              <a:rPr lang="en-US" sz="13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-o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j.out</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-e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j.err</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3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300" kern="0" dirty="0" err="1">
                <a:latin typeface="Consolas" panose="020B0609020204030204" pitchFamily="49" charset="0"/>
                <a:cs typeface="Consolas" panose="020B0609020204030204" pitchFamily="49" charset="0"/>
              </a:rPr>
              <a:t>mkdir</a:t>
            </a:r>
            <a:r>
              <a:rPr lang="en-US" sz="1300" kern="0" dirty="0">
                <a:latin typeface="Consolas" panose="020B0609020204030204" pitchFamily="49" charset="0"/>
                <a:cs typeface="Consolas" panose="020B0609020204030204" pitchFamily="49" charset="0"/>
              </a:rPr>
              <a:t> -p $SCRDIR</a:t>
            </a:r>
          </a:p>
          <a:p>
            <a:pPr marL="0" indent="0">
              <a:buFontTx/>
              <a:buNone/>
            </a:pPr>
            <a:endParaRPr lang="en-US" sz="200" kern="0" dirty="0">
              <a:latin typeface="Consolas" panose="020B0609020204030204" pitchFamily="49" charset="0"/>
              <a:cs typeface="Consolas" panose="020B0609020204030204" pitchFamily="49" charset="0"/>
            </a:endParaRP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300" kern="0" dirty="0">
                <a:latin typeface="Consolas" panose="020B0609020204030204" pitchFamily="49" charset="0"/>
                <a:cs typeface="Consolas" panose="020B0609020204030204" pitchFamily="49" charset="0"/>
              </a:rPr>
              <a:t>cp </a:t>
            </a:r>
            <a:r>
              <a:rPr lang="en-US" sz="1300" kern="0" dirty="0" err="1">
                <a:latin typeface="Consolas" panose="020B0609020204030204" pitchFamily="49" charset="0"/>
                <a:cs typeface="Consolas" panose="020B0609020204030204" pitchFamily="49" charset="0"/>
              </a:rPr>
              <a:t>file.input</a:t>
            </a:r>
            <a:r>
              <a:rPr lang="en-US" sz="1300" kern="0" dirty="0">
                <a:latin typeface="Consolas" panose="020B0609020204030204" pitchFamily="49" charset="0"/>
                <a:cs typeface="Consolas" panose="020B0609020204030204" pitchFamily="49" charset="0"/>
              </a:rPr>
              <a:t> $SCRDIR/.</a:t>
            </a:r>
          </a:p>
          <a:p>
            <a:pPr marL="0" indent="0">
              <a:buFontTx/>
              <a:buNone/>
            </a:pPr>
            <a:r>
              <a:rPr lang="en-US" sz="1300" kern="0" dirty="0">
                <a:latin typeface="Consolas" panose="020B0609020204030204" pitchFamily="49" charset="0"/>
                <a:cs typeface="Consolas" panose="020B0609020204030204" pitchFamily="49" charset="0"/>
              </a:rPr>
              <a:t>cd $SCRDIR</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200" kern="0" dirty="0">
              <a:latin typeface="Consolas" panose="020B0609020204030204" pitchFamily="49" charset="0"/>
              <a:cs typeface="Consolas" panose="020B0609020204030204" pitchFamily="49" charset="0"/>
            </a:endParaRP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300" kern="0" dirty="0">
                <a:latin typeface="Consolas" panose="020B0609020204030204" pitchFamily="49" charset="0"/>
                <a:cs typeface="Consolas" panose="020B0609020204030204" pitchFamily="49" charset="0"/>
              </a:rPr>
              <a:t>module load &lt;some-module&gt;</a:t>
            </a:r>
          </a:p>
          <a:p>
            <a:pPr marL="0" indent="0">
              <a:buFontTx/>
              <a:buNone/>
            </a:pPr>
            <a:endParaRPr lang="en-US" sz="200" kern="0" dirty="0">
              <a:latin typeface="Consolas" panose="020B0609020204030204" pitchFamily="49" charset="0"/>
              <a:cs typeface="Consolas" panose="020B0609020204030204" pitchFamily="49" charset="0"/>
            </a:endParaRP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300" kern="0" dirty="0" err="1">
                <a:latin typeface="Consolas" panose="020B0609020204030204" pitchFamily="49" charset="0"/>
                <a:cs typeface="Consolas" panose="020B0609020204030204" pitchFamily="49" charset="0"/>
              </a:rPr>
              <a:t>myprogram</a:t>
            </a:r>
            <a:r>
              <a:rPr lang="en-US" sz="1300" kern="0" dirty="0">
                <a:latin typeface="Consolas" panose="020B0609020204030204" pitchFamily="49" charset="0"/>
                <a:cs typeface="Consolas" panose="020B0609020204030204" pitchFamily="49" charset="0"/>
              </a:rPr>
              <a:t> &lt; </a:t>
            </a:r>
            <a:r>
              <a:rPr lang="en-US" sz="1300" kern="0" dirty="0" err="1">
                <a:latin typeface="Consolas" panose="020B0609020204030204" pitchFamily="49" charset="0"/>
                <a:cs typeface="Consolas" panose="020B0609020204030204" pitchFamily="49" charset="0"/>
              </a:rPr>
              <a:t>file.input</a:t>
            </a:r>
            <a:r>
              <a:rPr lang="en-US" sz="1300" kern="0" dirty="0">
                <a:latin typeface="Consolas" panose="020B0609020204030204" pitchFamily="49" charset="0"/>
                <a:cs typeface="Consolas" panose="020B0609020204030204" pitchFamily="49" charset="0"/>
              </a:rPr>
              <a:t> &gt; </a:t>
            </a:r>
            <a:r>
              <a:rPr lang="en-US" sz="1300" kern="0" dirty="0" err="1">
                <a:latin typeface="Consolas" panose="020B0609020204030204" pitchFamily="49" charset="0"/>
                <a:cs typeface="Consolas" panose="020B0609020204030204" pitchFamily="49" charset="0"/>
              </a:rPr>
              <a:t>file.output</a:t>
            </a:r>
            <a:endParaRPr lang="en-US" sz="1300" kern="0" dirty="0">
              <a:latin typeface="Consolas" panose="020B0609020204030204" pitchFamily="49" charset="0"/>
              <a:cs typeface="Consolas" panose="020B0609020204030204" pitchFamily="49" charset="0"/>
            </a:endParaRPr>
          </a:p>
        </p:txBody>
      </p:sp>
      <p:sp>
        <p:nvSpPr>
          <p:cNvPr id="2" name="Rectangle 1">
            <a:extLst>
              <a:ext uri="{FF2B5EF4-FFF2-40B4-BE49-F238E27FC236}">
                <a16:creationId xmlns:a16="http://schemas.microsoft.com/office/drawing/2014/main" id="{066E6117-61F2-34C5-5CEB-7CCA14446DAC}"/>
              </a:ext>
            </a:extLst>
          </p:cNvPr>
          <p:cNvSpPr/>
          <p:nvPr/>
        </p:nvSpPr>
        <p:spPr bwMode="auto">
          <a:xfrm>
            <a:off x="80771" y="5199531"/>
            <a:ext cx="4496567" cy="587187"/>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5EDE3D78-6E9C-7066-FB2E-045CAA4C06CB}"/>
              </a:ext>
            </a:extLst>
          </p:cNvPr>
          <p:cNvSpPr/>
          <p:nvPr/>
        </p:nvSpPr>
        <p:spPr bwMode="auto">
          <a:xfrm>
            <a:off x="4572000" y="5199531"/>
            <a:ext cx="4267200" cy="587187"/>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4" name="TextBox 3">
            <a:extLst>
              <a:ext uri="{FF2B5EF4-FFF2-40B4-BE49-F238E27FC236}">
                <a16:creationId xmlns:a16="http://schemas.microsoft.com/office/drawing/2014/main" id="{31A1BB6A-8426-F0E8-E9E2-C89DF906C421}"/>
              </a:ext>
            </a:extLst>
          </p:cNvPr>
          <p:cNvSpPr txBox="1"/>
          <p:nvPr/>
        </p:nvSpPr>
        <p:spPr>
          <a:xfrm flipH="1">
            <a:off x="2667000" y="5856211"/>
            <a:ext cx="4267199" cy="461665"/>
          </a:xfrm>
          <a:prstGeom prst="rect">
            <a:avLst/>
          </a:prstGeom>
          <a:noFill/>
        </p:spPr>
        <p:txBody>
          <a:bodyPr wrap="square" rtlCol="0">
            <a:spAutoFit/>
          </a:bodyPr>
          <a:lstStyle/>
          <a:p>
            <a:r>
              <a:rPr lang="en-US" dirty="0"/>
              <a:t>Run the program you need to</a:t>
            </a:r>
          </a:p>
        </p:txBody>
      </p:sp>
    </p:spTree>
    <p:extLst>
      <p:ext uri="{BB962C8B-B14F-4D97-AF65-F5344CB8AC3E}">
        <p14:creationId xmlns:p14="http://schemas.microsoft.com/office/powerpoint/2010/main" val="2448498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300" dirty="0">
                <a:solidFill>
                  <a:srgbClr val="0070C0"/>
                </a:solidFill>
                <a:latin typeface="Consolas" panose="020B0609020204030204" pitchFamily="49" charset="0"/>
                <a:cs typeface="Consolas" panose="020B0609020204030204" pitchFamily="49" charset="0"/>
              </a:rPr>
              <a:t>#!/bin/bash</a:t>
            </a:r>
          </a:p>
          <a:p>
            <a:pPr marL="0" indent="0">
              <a:buNone/>
            </a:pPr>
            <a:r>
              <a:rPr lang="en-US" sz="13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--partition=</a:t>
            </a:r>
            <a:r>
              <a:rPr lang="en-US" sz="1300" dirty="0" err="1">
                <a:solidFill>
                  <a:srgbClr val="0070C0"/>
                </a:solidFill>
                <a:latin typeface="Consolas" panose="020B0609020204030204" pitchFamily="49" charset="0"/>
                <a:cs typeface="Consolas" panose="020B0609020204030204" pitchFamily="49" charset="0"/>
              </a:rPr>
              <a:t>kingspeak</a:t>
            </a:r>
            <a:r>
              <a:rPr lang="en-US" sz="1300" dirty="0">
                <a:solidFill>
                  <a:srgbClr val="0070C0"/>
                </a:solidFill>
                <a:latin typeface="Consolas" panose="020B0609020204030204" pitchFamily="49" charset="0"/>
                <a:cs typeface="Consolas" panose="020B0609020204030204" pitchFamily="49" charset="0"/>
              </a:rPr>
              <a:t>-shared-guest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3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300" dirty="0">
                <a:solidFill>
                  <a:srgbClr val="0070C0"/>
                </a:solidFill>
                <a:latin typeface="Consolas" panose="020B0609020204030204" pitchFamily="49" charset="0"/>
                <a:cs typeface="Consolas" panose="020B0609020204030204" pitchFamily="49" charset="0"/>
              </a:rPr>
              <a:t>#SBATCH --</a:t>
            </a:r>
            <a:r>
              <a:rPr lang="en-US" sz="1300" dirty="0" err="1">
                <a:solidFill>
                  <a:srgbClr val="0070C0"/>
                </a:solidFill>
                <a:latin typeface="Consolas" panose="020B0609020204030204" pitchFamily="49" charset="0"/>
                <a:cs typeface="Consolas" panose="020B0609020204030204" pitchFamily="49" charset="0"/>
              </a:rPr>
              <a:t>ntasks</a:t>
            </a:r>
            <a:r>
              <a:rPr lang="en-US" sz="1300" dirty="0">
                <a:solidFill>
                  <a:srgbClr val="0070C0"/>
                </a:solidFill>
                <a:latin typeface="Consolas" panose="020B0609020204030204" pitchFamily="49" charset="0"/>
                <a:cs typeface="Consolas" panose="020B0609020204030204" pitchFamily="49" charset="0"/>
              </a:rPr>
              <a:t>=8</a:t>
            </a:r>
          </a:p>
          <a:p>
            <a:pPr marL="0" indent="0">
              <a:buNone/>
            </a:pPr>
            <a:r>
              <a:rPr lang="en-US" sz="13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300" dirty="0">
                <a:solidFill>
                  <a:srgbClr val="0070C0"/>
                </a:solidFill>
                <a:latin typeface="Consolas" panose="020B0609020204030204" pitchFamily="49" charset="0"/>
                <a:cs typeface="Consolas" panose="020B0609020204030204" pitchFamily="49" charset="0"/>
              </a:rPr>
              <a:t>#SBATCH -o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j.out</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-e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j.err</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300" dirty="0">
                <a:latin typeface="Consolas" panose="020B0609020204030204" pitchFamily="49" charset="0"/>
                <a:cs typeface="Consolas" panose="020B0609020204030204" pitchFamily="49" charset="0"/>
              </a:rPr>
              <a:t>SCRDIR=/scratch/general/vast/$USER/$SLURM_JOB_ID</a:t>
            </a:r>
          </a:p>
          <a:p>
            <a:pPr marL="0" indent="0">
              <a:buNone/>
            </a:pPr>
            <a:r>
              <a:rPr lang="en-US" sz="1300" dirty="0" err="1">
                <a:latin typeface="Consolas" panose="020B0609020204030204" pitchFamily="49" charset="0"/>
                <a:cs typeface="Consolas" panose="020B0609020204030204" pitchFamily="49" charset="0"/>
              </a:rPr>
              <a:t>mkdir</a:t>
            </a:r>
            <a:r>
              <a:rPr lang="en-US" sz="1300" dirty="0">
                <a:latin typeface="Consolas" panose="020B0609020204030204" pitchFamily="49" charset="0"/>
                <a:cs typeface="Consolas" panose="020B0609020204030204" pitchFamily="49" charset="0"/>
              </a:rPr>
              <a:t> -p $SCRDIR</a:t>
            </a:r>
          </a:p>
          <a:p>
            <a:pPr marL="0" indent="0">
              <a:buNone/>
            </a:pPr>
            <a:endParaRPr lang="en-US" sz="200" dirty="0">
              <a:latin typeface="Consolas" panose="020B0609020204030204" pitchFamily="49" charset="0"/>
              <a:cs typeface="Consolas" panose="020B0609020204030204" pitchFamily="49" charset="0"/>
            </a:endParaRPr>
          </a:p>
          <a:p>
            <a:pPr marL="0" indent="0">
              <a:buNone/>
            </a:pPr>
            <a:r>
              <a:rPr lang="en-US" sz="13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300" dirty="0">
                <a:latin typeface="Consolas" panose="020B0609020204030204" pitchFamily="49" charset="0"/>
                <a:cs typeface="Consolas" panose="020B0609020204030204" pitchFamily="49" charset="0"/>
              </a:rPr>
              <a:t>cp </a:t>
            </a:r>
            <a:r>
              <a:rPr lang="en-US" sz="1300" dirty="0" err="1">
                <a:latin typeface="Consolas" panose="020B0609020204030204" pitchFamily="49" charset="0"/>
                <a:cs typeface="Consolas" panose="020B0609020204030204" pitchFamily="49" charset="0"/>
              </a:rPr>
              <a:t>file.input</a:t>
            </a:r>
            <a:r>
              <a:rPr lang="en-US" sz="1300" dirty="0">
                <a:latin typeface="Consolas" panose="020B0609020204030204" pitchFamily="49" charset="0"/>
                <a:cs typeface="Consolas" panose="020B0609020204030204" pitchFamily="49" charset="0"/>
              </a:rPr>
              <a:t> $SCRDIR/.</a:t>
            </a:r>
          </a:p>
          <a:p>
            <a:pPr marL="0" indent="0">
              <a:buNone/>
            </a:pPr>
            <a:r>
              <a:rPr lang="en-US" sz="1300" dirty="0">
                <a:latin typeface="Consolas" panose="020B0609020204030204" pitchFamily="49" charset="0"/>
                <a:cs typeface="Consolas" panose="020B0609020204030204" pitchFamily="49" charset="0"/>
              </a:rPr>
              <a:t>cd $SCRDIR</a:t>
            </a:r>
            <a:endParaRPr lang="en-US" sz="1300" dirty="0">
              <a:solidFill>
                <a:srgbClr val="0070C0"/>
              </a:solidFill>
              <a:latin typeface="Consolas" panose="020B0609020204030204" pitchFamily="49" charset="0"/>
              <a:cs typeface="Consolas" panose="020B0609020204030204" pitchFamily="49" charset="0"/>
            </a:endParaRPr>
          </a:p>
          <a:p>
            <a:pPr marL="0" indent="0">
              <a:buNone/>
            </a:pPr>
            <a:endParaRPr lang="en-US" sz="200" dirty="0">
              <a:latin typeface="Consolas" panose="020B0609020204030204" pitchFamily="49" charset="0"/>
              <a:cs typeface="Consolas" panose="020B0609020204030204" pitchFamily="49" charset="0"/>
            </a:endParaRPr>
          </a:p>
          <a:p>
            <a:pPr marL="0" indent="0">
              <a:buNone/>
            </a:pPr>
            <a:r>
              <a:rPr lang="en-US" sz="13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300" dirty="0">
                <a:latin typeface="Consolas" panose="020B0609020204030204" pitchFamily="49" charset="0"/>
                <a:cs typeface="Consolas" panose="020B0609020204030204" pitchFamily="49" charset="0"/>
              </a:rPr>
              <a:t>module load &lt;some-module&gt;</a:t>
            </a:r>
            <a:endParaRPr lang="en-US" sz="200" dirty="0">
              <a:latin typeface="Consolas" panose="020B0609020204030204" pitchFamily="49" charset="0"/>
              <a:cs typeface="Consolas" panose="020B0609020204030204" pitchFamily="49" charset="0"/>
            </a:endParaRPr>
          </a:p>
          <a:p>
            <a:pPr marL="0" indent="0">
              <a:buNone/>
            </a:pPr>
            <a:r>
              <a:rPr lang="en-US" sz="13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300" dirty="0" err="1">
                <a:latin typeface="Consolas" panose="020B0609020204030204" pitchFamily="49" charset="0"/>
                <a:cs typeface="Consolas" panose="020B0609020204030204" pitchFamily="49" charset="0"/>
              </a:rPr>
              <a:t>myprogram</a:t>
            </a:r>
            <a:r>
              <a:rPr lang="en-US" sz="1300" dirty="0">
                <a:latin typeface="Consolas" panose="020B0609020204030204" pitchFamily="49" charset="0"/>
                <a:cs typeface="Consolas" panose="020B0609020204030204" pitchFamily="49" charset="0"/>
              </a:rPr>
              <a:t> &lt; </a:t>
            </a:r>
            <a:r>
              <a:rPr lang="en-US" sz="1300" dirty="0" err="1">
                <a:latin typeface="Consolas" panose="020B0609020204030204" pitchFamily="49" charset="0"/>
                <a:cs typeface="Consolas" panose="020B0609020204030204" pitchFamily="49" charset="0"/>
              </a:rPr>
              <a:t>file.input</a:t>
            </a:r>
            <a:r>
              <a:rPr lang="en-US" sz="1300" dirty="0">
                <a:latin typeface="Consolas" panose="020B0609020204030204" pitchFamily="49" charset="0"/>
                <a:cs typeface="Consolas" panose="020B0609020204030204" pitchFamily="49" charset="0"/>
              </a:rPr>
              <a:t> &gt; </a:t>
            </a:r>
            <a:r>
              <a:rPr lang="en-US" sz="1300" dirty="0" err="1">
                <a:latin typeface="Consolas" panose="020B0609020204030204" pitchFamily="49" charset="0"/>
                <a:cs typeface="Consolas" panose="020B0609020204030204" pitchFamily="49" charset="0"/>
              </a:rPr>
              <a:t>file.output</a:t>
            </a:r>
            <a:endParaRPr lang="en-US" sz="1300" dirty="0">
              <a:latin typeface="Consolas" panose="020B0609020204030204" pitchFamily="49" charset="0"/>
              <a:cs typeface="Consolas" panose="020B0609020204030204" pitchFamily="49" charset="0"/>
            </a:endParaRPr>
          </a:p>
          <a:p>
            <a:pPr marL="0" indent="0">
              <a:buNone/>
            </a:pPr>
            <a:endParaRPr lang="en-US" sz="200" dirty="0">
              <a:latin typeface="Consolas" panose="020B0609020204030204" pitchFamily="49" charset="0"/>
              <a:cs typeface="Consolas" panose="020B0609020204030204" pitchFamily="49" charset="0"/>
            </a:endParaRPr>
          </a:p>
          <a:p>
            <a:pPr marL="0" indent="0">
              <a:buNone/>
            </a:pPr>
            <a:r>
              <a:rPr lang="en-US" sz="1300" dirty="0">
                <a:solidFill>
                  <a:srgbClr val="00B050"/>
                </a:solidFill>
                <a:latin typeface="Consolas" panose="020B0609020204030204" pitchFamily="49" charset="0"/>
                <a:cs typeface="Consolas" panose="020B0609020204030204" pitchFamily="49" charset="0"/>
              </a:rPr>
              <a:t>#Move files out of working directory and clean up</a:t>
            </a:r>
          </a:p>
          <a:p>
            <a:pPr marL="0" indent="0">
              <a:buNone/>
            </a:pPr>
            <a:r>
              <a:rPr lang="en-US" sz="1300" dirty="0">
                <a:latin typeface="Consolas" panose="020B0609020204030204" pitchFamily="49" charset="0"/>
                <a:cs typeface="Consolas" panose="020B0609020204030204" pitchFamily="49" charset="0"/>
              </a:rPr>
              <a:t>cp </a:t>
            </a:r>
            <a:r>
              <a:rPr lang="en-US" sz="1300" dirty="0" err="1">
                <a:latin typeface="Consolas" panose="020B0609020204030204" pitchFamily="49" charset="0"/>
                <a:cs typeface="Consolas" panose="020B0609020204030204" pitchFamily="49" charset="0"/>
              </a:rPr>
              <a:t>file.output</a:t>
            </a:r>
            <a:r>
              <a:rPr lang="en-US" sz="1300" dirty="0">
                <a:latin typeface="Consolas" panose="020B0609020204030204" pitchFamily="49" charset="0"/>
                <a:cs typeface="Consolas" panose="020B0609020204030204" pitchFamily="49" charset="0"/>
              </a:rPr>
              <a:t> $HOME/.</a:t>
            </a:r>
          </a:p>
          <a:p>
            <a:pPr marL="0" indent="0">
              <a:buNone/>
            </a:pPr>
            <a:r>
              <a:rPr lang="en-US" sz="1300" dirty="0">
                <a:latin typeface="Consolas" panose="020B0609020204030204" pitchFamily="49" charset="0"/>
                <a:cs typeface="Consolas" panose="020B0609020204030204" pitchFamily="49" charset="0"/>
              </a:rPr>
              <a:t>cd $HOME</a:t>
            </a:r>
          </a:p>
          <a:p>
            <a:pPr marL="0" indent="0">
              <a:buNone/>
            </a:pPr>
            <a:r>
              <a:rPr lang="en-US" sz="1300" dirty="0" err="1">
                <a:latin typeface="Consolas" panose="020B0609020204030204" pitchFamily="49" charset="0"/>
                <a:cs typeface="Consolas" panose="020B0609020204030204" pitchFamily="49" charset="0"/>
              </a:rPr>
              <a:t>rm</a:t>
            </a: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rf</a:t>
            </a:r>
            <a:r>
              <a:rPr lang="en-US" sz="1300" dirty="0">
                <a:latin typeface="Consolas" panose="020B0609020204030204" pitchFamily="49" charset="0"/>
                <a:cs typeface="Consolas" panose="020B0609020204030204" pitchFamily="49" charset="0"/>
              </a:rPr>
              <a:t> $SCRDIR</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300" kern="0" dirty="0">
                <a:solidFill>
                  <a:srgbClr val="0070C0"/>
                </a:solidFill>
                <a:latin typeface="Consolas" panose="020B0609020204030204" pitchFamily="49" charset="0"/>
                <a:cs typeface="Consolas" panose="020B0609020204030204" pitchFamily="49" charset="0"/>
              </a:rPr>
              <a:t>#!/bin/</a:t>
            </a:r>
            <a:r>
              <a:rPr lang="en-US" sz="1300" kern="0" dirty="0" err="1">
                <a:solidFill>
                  <a:srgbClr val="0070C0"/>
                </a:solidFill>
                <a:latin typeface="Consolas" panose="020B0609020204030204" pitchFamily="49" charset="0"/>
                <a:cs typeface="Consolas" panose="020B0609020204030204" pitchFamily="49" charset="0"/>
              </a:rPr>
              <a:t>tcsh</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--partition=</a:t>
            </a:r>
            <a:r>
              <a:rPr lang="en-US" sz="1300" kern="0" dirty="0" err="1">
                <a:solidFill>
                  <a:srgbClr val="0070C0"/>
                </a:solidFill>
                <a:latin typeface="Consolas" panose="020B0609020204030204" pitchFamily="49" charset="0"/>
                <a:cs typeface="Consolas" panose="020B0609020204030204" pitchFamily="49" charset="0"/>
              </a:rPr>
              <a:t>kingspeak</a:t>
            </a:r>
            <a:r>
              <a:rPr lang="en-US" sz="1300" kern="0" dirty="0">
                <a:solidFill>
                  <a:srgbClr val="0070C0"/>
                </a:solidFill>
                <a:latin typeface="Consolas" panose="020B0609020204030204" pitchFamily="49" charset="0"/>
                <a:cs typeface="Consolas" panose="020B0609020204030204" pitchFamily="49" charset="0"/>
              </a:rPr>
              <a:t>-shared-guest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t>
            </a:r>
            <a:r>
              <a:rPr lang="en-US" sz="1300" kern="0" dirty="0" err="1">
                <a:solidFill>
                  <a:srgbClr val="0070C0"/>
                </a:solidFill>
                <a:latin typeface="Consolas" panose="020B0609020204030204" pitchFamily="49" charset="0"/>
                <a:cs typeface="Consolas" panose="020B0609020204030204" pitchFamily="49" charset="0"/>
              </a:rPr>
              <a:t>ntasks</a:t>
            </a:r>
            <a:r>
              <a:rPr lang="en-US" sz="13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-o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j.out</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-e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j.err</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3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300" kern="0" dirty="0" err="1">
                <a:latin typeface="Consolas" panose="020B0609020204030204" pitchFamily="49" charset="0"/>
                <a:cs typeface="Consolas" panose="020B0609020204030204" pitchFamily="49" charset="0"/>
              </a:rPr>
              <a:t>mkdir</a:t>
            </a:r>
            <a:r>
              <a:rPr lang="en-US" sz="1300" kern="0" dirty="0">
                <a:latin typeface="Consolas" panose="020B0609020204030204" pitchFamily="49" charset="0"/>
                <a:cs typeface="Consolas" panose="020B0609020204030204" pitchFamily="49" charset="0"/>
              </a:rPr>
              <a:t> -p $SCRDIR</a:t>
            </a:r>
          </a:p>
          <a:p>
            <a:pPr marL="0" indent="0">
              <a:buFontTx/>
              <a:buNone/>
            </a:pPr>
            <a:endParaRPr lang="en-US" sz="200" kern="0" dirty="0">
              <a:latin typeface="Consolas" panose="020B0609020204030204" pitchFamily="49" charset="0"/>
              <a:cs typeface="Consolas" panose="020B0609020204030204" pitchFamily="49" charset="0"/>
            </a:endParaRP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300" kern="0" dirty="0">
                <a:latin typeface="Consolas" panose="020B0609020204030204" pitchFamily="49" charset="0"/>
                <a:cs typeface="Consolas" panose="020B0609020204030204" pitchFamily="49" charset="0"/>
              </a:rPr>
              <a:t>cp </a:t>
            </a:r>
            <a:r>
              <a:rPr lang="en-US" sz="1300" kern="0" dirty="0" err="1">
                <a:latin typeface="Consolas" panose="020B0609020204030204" pitchFamily="49" charset="0"/>
                <a:cs typeface="Consolas" panose="020B0609020204030204" pitchFamily="49" charset="0"/>
              </a:rPr>
              <a:t>file.input</a:t>
            </a:r>
            <a:r>
              <a:rPr lang="en-US" sz="1300" kern="0" dirty="0">
                <a:latin typeface="Consolas" panose="020B0609020204030204" pitchFamily="49" charset="0"/>
                <a:cs typeface="Consolas" panose="020B0609020204030204" pitchFamily="49" charset="0"/>
              </a:rPr>
              <a:t> $SCRDIR/.</a:t>
            </a:r>
          </a:p>
          <a:p>
            <a:pPr marL="0" indent="0">
              <a:buFontTx/>
              <a:buNone/>
            </a:pPr>
            <a:r>
              <a:rPr lang="en-US" sz="1300" kern="0" dirty="0">
                <a:latin typeface="Consolas" panose="020B0609020204030204" pitchFamily="49" charset="0"/>
                <a:cs typeface="Consolas" panose="020B0609020204030204" pitchFamily="49" charset="0"/>
              </a:rPr>
              <a:t>cd $SCRDIR</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200" kern="0" dirty="0">
              <a:latin typeface="Consolas" panose="020B0609020204030204" pitchFamily="49" charset="0"/>
              <a:cs typeface="Consolas" panose="020B0609020204030204" pitchFamily="49" charset="0"/>
            </a:endParaRP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300" kern="0" dirty="0">
                <a:latin typeface="Consolas" panose="020B0609020204030204" pitchFamily="49" charset="0"/>
                <a:cs typeface="Consolas" panose="020B0609020204030204" pitchFamily="49" charset="0"/>
              </a:rPr>
              <a:t>module load &lt;some-module&gt;</a:t>
            </a:r>
          </a:p>
          <a:p>
            <a:pPr marL="0" indent="0">
              <a:buFontTx/>
              <a:buNone/>
            </a:pPr>
            <a:endParaRPr lang="en-US" sz="200" kern="0" dirty="0">
              <a:latin typeface="Consolas" panose="020B0609020204030204" pitchFamily="49" charset="0"/>
              <a:cs typeface="Consolas" panose="020B0609020204030204" pitchFamily="49" charset="0"/>
            </a:endParaRP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300" kern="0" dirty="0" err="1">
                <a:latin typeface="Consolas" panose="020B0609020204030204" pitchFamily="49" charset="0"/>
                <a:cs typeface="Consolas" panose="020B0609020204030204" pitchFamily="49" charset="0"/>
              </a:rPr>
              <a:t>myprogram</a:t>
            </a:r>
            <a:r>
              <a:rPr lang="en-US" sz="1300" kern="0" dirty="0">
                <a:latin typeface="Consolas" panose="020B0609020204030204" pitchFamily="49" charset="0"/>
                <a:cs typeface="Consolas" panose="020B0609020204030204" pitchFamily="49" charset="0"/>
              </a:rPr>
              <a:t> &lt; </a:t>
            </a:r>
            <a:r>
              <a:rPr lang="en-US" sz="1300" kern="0" dirty="0" err="1">
                <a:latin typeface="Consolas" panose="020B0609020204030204" pitchFamily="49" charset="0"/>
                <a:cs typeface="Consolas" panose="020B0609020204030204" pitchFamily="49" charset="0"/>
              </a:rPr>
              <a:t>file.input</a:t>
            </a:r>
            <a:r>
              <a:rPr lang="en-US" sz="1300" kern="0" dirty="0">
                <a:latin typeface="Consolas" panose="020B0609020204030204" pitchFamily="49" charset="0"/>
                <a:cs typeface="Consolas" panose="020B0609020204030204" pitchFamily="49" charset="0"/>
              </a:rPr>
              <a:t> &gt; </a:t>
            </a:r>
            <a:r>
              <a:rPr lang="en-US" sz="1300" kern="0" dirty="0" err="1">
                <a:latin typeface="Consolas" panose="020B0609020204030204" pitchFamily="49" charset="0"/>
                <a:cs typeface="Consolas" panose="020B0609020204030204" pitchFamily="49" charset="0"/>
              </a:rPr>
              <a:t>file.output</a:t>
            </a:r>
            <a:endParaRPr lang="en-US" sz="1300" kern="0" dirty="0">
              <a:latin typeface="Consolas" panose="020B0609020204030204" pitchFamily="49" charset="0"/>
              <a:cs typeface="Consolas" panose="020B0609020204030204" pitchFamily="49" charset="0"/>
            </a:endParaRP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#Move files out of working directory and clean up</a:t>
            </a:r>
            <a:endParaRPr lang="en-US" sz="1300" kern="0" dirty="0">
              <a:latin typeface="Consolas" panose="020B0609020204030204" pitchFamily="49" charset="0"/>
              <a:cs typeface="Consolas" panose="020B0609020204030204" pitchFamily="49" charset="0"/>
            </a:endParaRPr>
          </a:p>
          <a:p>
            <a:pPr marL="0" indent="0">
              <a:buFontTx/>
              <a:buNone/>
            </a:pPr>
            <a:r>
              <a:rPr lang="en-US" sz="1300" kern="0" dirty="0">
                <a:latin typeface="Consolas" panose="020B0609020204030204" pitchFamily="49" charset="0"/>
                <a:cs typeface="Consolas" panose="020B0609020204030204" pitchFamily="49" charset="0"/>
              </a:rPr>
              <a:t>cp </a:t>
            </a:r>
            <a:r>
              <a:rPr lang="en-US" sz="1300" kern="0" dirty="0" err="1">
                <a:latin typeface="Consolas" panose="020B0609020204030204" pitchFamily="49" charset="0"/>
                <a:cs typeface="Consolas" panose="020B0609020204030204" pitchFamily="49" charset="0"/>
              </a:rPr>
              <a:t>file.output</a:t>
            </a:r>
            <a:r>
              <a:rPr lang="en-US" sz="1300" kern="0" dirty="0">
                <a:latin typeface="Consolas" panose="020B0609020204030204" pitchFamily="49" charset="0"/>
                <a:cs typeface="Consolas" panose="020B0609020204030204" pitchFamily="49" charset="0"/>
              </a:rPr>
              <a:t> $HOME/.</a:t>
            </a:r>
          </a:p>
          <a:p>
            <a:pPr marL="0" indent="0">
              <a:buFontTx/>
              <a:buNone/>
            </a:pPr>
            <a:r>
              <a:rPr lang="en-US" sz="1300" kern="0" dirty="0">
                <a:latin typeface="Consolas" panose="020B0609020204030204" pitchFamily="49" charset="0"/>
                <a:cs typeface="Consolas" panose="020B0609020204030204" pitchFamily="49" charset="0"/>
              </a:rPr>
              <a:t>cd $HOME</a:t>
            </a:r>
          </a:p>
          <a:p>
            <a:pPr marL="0" indent="0">
              <a:buFontTx/>
              <a:buNone/>
            </a:pPr>
            <a:r>
              <a:rPr lang="en-US" sz="1300" kern="0" dirty="0">
                <a:latin typeface="Consolas" panose="020B0609020204030204" pitchFamily="49" charset="0"/>
                <a:cs typeface="Consolas" panose="020B0609020204030204" pitchFamily="49" charset="0"/>
              </a:rPr>
              <a:t>rm -rf $SCRDIR</a:t>
            </a:r>
          </a:p>
        </p:txBody>
      </p:sp>
      <p:sp>
        <p:nvSpPr>
          <p:cNvPr id="2" name="Rectangle 1">
            <a:extLst>
              <a:ext uri="{FF2B5EF4-FFF2-40B4-BE49-F238E27FC236}">
                <a16:creationId xmlns:a16="http://schemas.microsoft.com/office/drawing/2014/main" id="{8E0A8E04-1A3F-D2F0-A76C-E7239BA0C3B6}"/>
              </a:ext>
            </a:extLst>
          </p:cNvPr>
          <p:cNvSpPr/>
          <p:nvPr/>
        </p:nvSpPr>
        <p:spPr bwMode="auto">
          <a:xfrm>
            <a:off x="75433" y="5943600"/>
            <a:ext cx="4496567" cy="762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3" name="Rectangle 2">
            <a:extLst>
              <a:ext uri="{FF2B5EF4-FFF2-40B4-BE49-F238E27FC236}">
                <a16:creationId xmlns:a16="http://schemas.microsoft.com/office/drawing/2014/main" id="{4DE13518-47F7-428C-84C0-037795683224}"/>
              </a:ext>
            </a:extLst>
          </p:cNvPr>
          <p:cNvSpPr/>
          <p:nvPr/>
        </p:nvSpPr>
        <p:spPr bwMode="auto">
          <a:xfrm>
            <a:off x="4566662" y="5943600"/>
            <a:ext cx="4267200" cy="762000"/>
          </a:xfrm>
          <a:prstGeom prst="rect">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cxnSp>
        <p:nvCxnSpPr>
          <p:cNvPr id="5" name="Straight Arrow Connector 4">
            <a:extLst>
              <a:ext uri="{FF2B5EF4-FFF2-40B4-BE49-F238E27FC236}">
                <a16:creationId xmlns:a16="http://schemas.microsoft.com/office/drawing/2014/main" id="{76ECC034-92D2-80D8-E04B-462D0027E0A3}"/>
              </a:ext>
            </a:extLst>
          </p:cNvPr>
          <p:cNvCxnSpPr>
            <a:cxnSpLocks/>
            <a:stCxn id="12" idx="1"/>
          </p:cNvCxnSpPr>
          <p:nvPr/>
        </p:nvCxnSpPr>
        <p:spPr bwMode="auto">
          <a:xfrm flipH="1">
            <a:off x="2133600" y="60960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2" name="TextBox 11">
            <a:extLst>
              <a:ext uri="{FF2B5EF4-FFF2-40B4-BE49-F238E27FC236}">
                <a16:creationId xmlns:a16="http://schemas.microsoft.com/office/drawing/2014/main" id="{C8BF7131-9190-8760-972B-360111A34EC1}"/>
              </a:ext>
            </a:extLst>
          </p:cNvPr>
          <p:cNvSpPr txBox="1"/>
          <p:nvPr/>
        </p:nvSpPr>
        <p:spPr>
          <a:xfrm>
            <a:off x="2486454" y="5957500"/>
            <a:ext cx="2114681" cy="276999"/>
          </a:xfrm>
          <a:prstGeom prst="rect">
            <a:avLst/>
          </a:prstGeom>
          <a:noFill/>
        </p:spPr>
        <p:txBody>
          <a:bodyPr wrap="none" rtlCol="0">
            <a:spAutoFit/>
          </a:bodyPr>
          <a:lstStyle/>
          <a:p>
            <a:r>
              <a:rPr lang="en-US" sz="1200" dirty="0">
                <a:solidFill>
                  <a:srgbClr val="FF0000"/>
                </a:solidFill>
              </a:rPr>
              <a:t>Copy output to your $HOME</a:t>
            </a:r>
          </a:p>
        </p:txBody>
      </p:sp>
      <p:cxnSp>
        <p:nvCxnSpPr>
          <p:cNvPr id="14" name="Straight Arrow Connector 13">
            <a:extLst>
              <a:ext uri="{FF2B5EF4-FFF2-40B4-BE49-F238E27FC236}">
                <a16:creationId xmlns:a16="http://schemas.microsoft.com/office/drawing/2014/main" id="{C63301BE-C95E-4D0F-9E6C-54E30FA10470}"/>
              </a:ext>
            </a:extLst>
          </p:cNvPr>
          <p:cNvCxnSpPr>
            <a:cxnSpLocks/>
          </p:cNvCxnSpPr>
          <p:nvPr/>
        </p:nvCxnSpPr>
        <p:spPr bwMode="auto">
          <a:xfrm flipH="1">
            <a:off x="914400" y="63246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FCB9927E-0081-D688-8289-981E318DA833}"/>
              </a:ext>
            </a:extLst>
          </p:cNvPr>
          <p:cNvCxnSpPr>
            <a:cxnSpLocks/>
          </p:cNvCxnSpPr>
          <p:nvPr/>
        </p:nvCxnSpPr>
        <p:spPr bwMode="auto">
          <a:xfrm flipH="1">
            <a:off x="1447800" y="65532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211FDA88-6255-73BD-F85E-5CC250328A4F}"/>
              </a:ext>
            </a:extLst>
          </p:cNvPr>
          <p:cNvCxnSpPr>
            <a:cxnSpLocks/>
          </p:cNvCxnSpPr>
          <p:nvPr/>
        </p:nvCxnSpPr>
        <p:spPr bwMode="auto">
          <a:xfrm flipH="1">
            <a:off x="5943600" y="65532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6AFEEAC6-8E10-75D8-199E-6B1137134539}"/>
              </a:ext>
            </a:extLst>
          </p:cNvPr>
          <p:cNvCxnSpPr>
            <a:cxnSpLocks/>
          </p:cNvCxnSpPr>
          <p:nvPr/>
        </p:nvCxnSpPr>
        <p:spPr bwMode="auto">
          <a:xfrm flipH="1">
            <a:off x="5410200" y="632460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7E530DC4-AC51-75C1-9404-AFC1CDA8AEB5}"/>
              </a:ext>
            </a:extLst>
          </p:cNvPr>
          <p:cNvCxnSpPr>
            <a:cxnSpLocks/>
          </p:cNvCxnSpPr>
          <p:nvPr/>
        </p:nvCxnSpPr>
        <p:spPr bwMode="auto">
          <a:xfrm flipH="1">
            <a:off x="6610590" y="6086580"/>
            <a:ext cx="352854" cy="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9" name="TextBox 18">
            <a:extLst>
              <a:ext uri="{FF2B5EF4-FFF2-40B4-BE49-F238E27FC236}">
                <a16:creationId xmlns:a16="http://schemas.microsoft.com/office/drawing/2014/main" id="{CEE28CC9-D915-4298-EC30-94C386D2DB1F}"/>
              </a:ext>
            </a:extLst>
          </p:cNvPr>
          <p:cNvSpPr txBox="1"/>
          <p:nvPr/>
        </p:nvSpPr>
        <p:spPr>
          <a:xfrm>
            <a:off x="1279052" y="6185192"/>
            <a:ext cx="1688283" cy="276999"/>
          </a:xfrm>
          <a:prstGeom prst="rect">
            <a:avLst/>
          </a:prstGeom>
          <a:noFill/>
        </p:spPr>
        <p:txBody>
          <a:bodyPr wrap="none" rtlCol="0">
            <a:spAutoFit/>
          </a:bodyPr>
          <a:lstStyle/>
          <a:p>
            <a:r>
              <a:rPr lang="en-US" sz="1200" dirty="0">
                <a:solidFill>
                  <a:srgbClr val="FF0000"/>
                </a:solidFill>
              </a:rPr>
              <a:t>Move back to $HOME</a:t>
            </a:r>
          </a:p>
        </p:txBody>
      </p:sp>
      <p:sp>
        <p:nvSpPr>
          <p:cNvPr id="20" name="TextBox 19">
            <a:extLst>
              <a:ext uri="{FF2B5EF4-FFF2-40B4-BE49-F238E27FC236}">
                <a16:creationId xmlns:a16="http://schemas.microsoft.com/office/drawing/2014/main" id="{816C83E4-D0AF-7480-8415-231C6CE80364}"/>
              </a:ext>
            </a:extLst>
          </p:cNvPr>
          <p:cNvSpPr txBox="1"/>
          <p:nvPr/>
        </p:nvSpPr>
        <p:spPr>
          <a:xfrm>
            <a:off x="5766449" y="6162780"/>
            <a:ext cx="1688283" cy="276999"/>
          </a:xfrm>
          <a:prstGeom prst="rect">
            <a:avLst/>
          </a:prstGeom>
          <a:noFill/>
        </p:spPr>
        <p:txBody>
          <a:bodyPr wrap="none" rtlCol="0">
            <a:spAutoFit/>
          </a:bodyPr>
          <a:lstStyle/>
          <a:p>
            <a:r>
              <a:rPr lang="en-US" sz="1200" dirty="0">
                <a:solidFill>
                  <a:srgbClr val="FF0000"/>
                </a:solidFill>
              </a:rPr>
              <a:t>Move back to $HOME</a:t>
            </a:r>
          </a:p>
        </p:txBody>
      </p:sp>
      <p:sp>
        <p:nvSpPr>
          <p:cNvPr id="21" name="TextBox 20">
            <a:extLst>
              <a:ext uri="{FF2B5EF4-FFF2-40B4-BE49-F238E27FC236}">
                <a16:creationId xmlns:a16="http://schemas.microsoft.com/office/drawing/2014/main" id="{AE4C9C4F-D1C9-B175-8DB8-922CA7C305B7}"/>
              </a:ext>
            </a:extLst>
          </p:cNvPr>
          <p:cNvSpPr txBox="1"/>
          <p:nvPr/>
        </p:nvSpPr>
        <p:spPr>
          <a:xfrm>
            <a:off x="1813246" y="6401253"/>
            <a:ext cx="1471878" cy="276999"/>
          </a:xfrm>
          <a:prstGeom prst="rect">
            <a:avLst/>
          </a:prstGeom>
          <a:noFill/>
        </p:spPr>
        <p:txBody>
          <a:bodyPr wrap="none" rtlCol="0">
            <a:spAutoFit/>
          </a:bodyPr>
          <a:lstStyle/>
          <a:p>
            <a:r>
              <a:rPr lang="en-US" sz="1200" dirty="0">
                <a:solidFill>
                  <a:srgbClr val="FF0000"/>
                </a:solidFill>
              </a:rPr>
              <a:t>Remove $SCRDIR</a:t>
            </a:r>
          </a:p>
        </p:txBody>
      </p:sp>
      <p:sp>
        <p:nvSpPr>
          <p:cNvPr id="22" name="TextBox 21">
            <a:extLst>
              <a:ext uri="{FF2B5EF4-FFF2-40B4-BE49-F238E27FC236}">
                <a16:creationId xmlns:a16="http://schemas.microsoft.com/office/drawing/2014/main" id="{A2190745-7BE5-B9F8-65D4-036B92DAFC00}"/>
              </a:ext>
            </a:extLst>
          </p:cNvPr>
          <p:cNvSpPr txBox="1"/>
          <p:nvPr/>
        </p:nvSpPr>
        <p:spPr>
          <a:xfrm>
            <a:off x="6309813" y="6395210"/>
            <a:ext cx="1471878" cy="276999"/>
          </a:xfrm>
          <a:prstGeom prst="rect">
            <a:avLst/>
          </a:prstGeom>
          <a:noFill/>
        </p:spPr>
        <p:txBody>
          <a:bodyPr wrap="none" rtlCol="0">
            <a:spAutoFit/>
          </a:bodyPr>
          <a:lstStyle/>
          <a:p>
            <a:r>
              <a:rPr lang="en-US" sz="1200" dirty="0">
                <a:solidFill>
                  <a:srgbClr val="FF0000"/>
                </a:solidFill>
              </a:rPr>
              <a:t>Remove $SCRDIR</a:t>
            </a:r>
          </a:p>
        </p:txBody>
      </p:sp>
      <p:sp>
        <p:nvSpPr>
          <p:cNvPr id="23" name="TextBox 22">
            <a:extLst>
              <a:ext uri="{FF2B5EF4-FFF2-40B4-BE49-F238E27FC236}">
                <a16:creationId xmlns:a16="http://schemas.microsoft.com/office/drawing/2014/main" id="{EE6E840A-E45E-5FE4-2285-1D21B095AF00}"/>
              </a:ext>
            </a:extLst>
          </p:cNvPr>
          <p:cNvSpPr txBox="1"/>
          <p:nvPr/>
        </p:nvSpPr>
        <p:spPr>
          <a:xfrm>
            <a:off x="6909326" y="5941612"/>
            <a:ext cx="2114681" cy="276999"/>
          </a:xfrm>
          <a:prstGeom prst="rect">
            <a:avLst/>
          </a:prstGeom>
          <a:noFill/>
        </p:spPr>
        <p:txBody>
          <a:bodyPr wrap="none" rtlCol="0">
            <a:spAutoFit/>
          </a:bodyPr>
          <a:lstStyle/>
          <a:p>
            <a:r>
              <a:rPr lang="en-US" sz="1200" dirty="0">
                <a:solidFill>
                  <a:srgbClr val="FF0000"/>
                </a:solidFill>
              </a:rPr>
              <a:t>Copy output to your $HOME</a:t>
            </a:r>
          </a:p>
        </p:txBody>
      </p:sp>
      <p:sp>
        <p:nvSpPr>
          <p:cNvPr id="24" name="Oval 23">
            <a:extLst>
              <a:ext uri="{FF2B5EF4-FFF2-40B4-BE49-F238E27FC236}">
                <a16:creationId xmlns:a16="http://schemas.microsoft.com/office/drawing/2014/main" id="{01891D32-82C8-3DF1-B84C-F0635D1542ED}"/>
              </a:ext>
            </a:extLst>
          </p:cNvPr>
          <p:cNvSpPr/>
          <p:nvPr/>
        </p:nvSpPr>
        <p:spPr bwMode="auto">
          <a:xfrm>
            <a:off x="1792917" y="6341619"/>
            <a:ext cx="1638794" cy="46279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5" name="Oval 24">
            <a:extLst>
              <a:ext uri="{FF2B5EF4-FFF2-40B4-BE49-F238E27FC236}">
                <a16:creationId xmlns:a16="http://schemas.microsoft.com/office/drawing/2014/main" id="{55EF8548-EB27-2B25-AE23-3F5788E8C558}"/>
              </a:ext>
            </a:extLst>
          </p:cNvPr>
          <p:cNvSpPr/>
          <p:nvPr/>
        </p:nvSpPr>
        <p:spPr bwMode="auto">
          <a:xfrm>
            <a:off x="6296454" y="6299521"/>
            <a:ext cx="1638794" cy="46279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258833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0" grpId="0"/>
      <p:bldP spid="21" grpId="0"/>
      <p:bldP spid="22" grpId="0"/>
      <p:bldP spid="23" grpId="0"/>
      <p:bldP spid="24" grpId="0" animBg="1"/>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7333" y="1066800"/>
            <a:ext cx="8972107" cy="5791200"/>
          </a:xfrm>
        </p:spPr>
        <p:txBody>
          <a:bodyPr/>
          <a:lstStyle/>
          <a:p>
            <a:pPr marL="0" indent="0">
              <a:buNone/>
            </a:pPr>
            <a:r>
              <a:rPr lang="en-US" sz="1300" dirty="0">
                <a:solidFill>
                  <a:srgbClr val="0070C0"/>
                </a:solidFill>
                <a:latin typeface="Consolas" panose="020B0609020204030204" pitchFamily="49" charset="0"/>
                <a:cs typeface="Consolas" panose="020B0609020204030204" pitchFamily="49" charset="0"/>
              </a:rPr>
              <a:t>#!/bin/bash</a:t>
            </a:r>
          </a:p>
          <a:p>
            <a:pPr marL="0" indent="0">
              <a:buNone/>
            </a:pPr>
            <a:r>
              <a:rPr lang="en-US" sz="1300" dirty="0">
                <a:solidFill>
                  <a:srgbClr val="0070C0"/>
                </a:solidFill>
                <a:latin typeface="Consolas" panose="020B0609020204030204" pitchFamily="49" charset="0"/>
                <a:cs typeface="Consolas" panose="020B0609020204030204" pitchFamily="49" charset="0"/>
              </a:rPr>
              <a:t>#SBATCH --account=owner-guest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--partition=</a:t>
            </a:r>
            <a:r>
              <a:rPr lang="en-US" sz="1300" dirty="0" err="1">
                <a:solidFill>
                  <a:srgbClr val="0070C0"/>
                </a:solidFill>
                <a:latin typeface="Consolas" panose="020B0609020204030204" pitchFamily="49" charset="0"/>
                <a:cs typeface="Consolas" panose="020B0609020204030204" pitchFamily="49" charset="0"/>
              </a:rPr>
              <a:t>kingspeak</a:t>
            </a:r>
            <a:r>
              <a:rPr lang="en-US" sz="1300" dirty="0">
                <a:solidFill>
                  <a:srgbClr val="0070C0"/>
                </a:solidFill>
                <a:latin typeface="Consolas" panose="020B0609020204030204" pitchFamily="49" charset="0"/>
                <a:cs typeface="Consolas" panose="020B0609020204030204" pitchFamily="49" charset="0"/>
              </a:rPr>
              <a:t>-shared-guest</a:t>
            </a:r>
          </a:p>
          <a:p>
            <a:pPr marL="0" indent="0">
              <a:buNone/>
            </a:pPr>
            <a:r>
              <a:rPr lang="en-US" sz="1300" dirty="0">
                <a:solidFill>
                  <a:srgbClr val="0070C0"/>
                </a:solidFill>
                <a:latin typeface="Consolas" panose="020B0609020204030204" pitchFamily="49" charset="0"/>
                <a:cs typeface="Consolas" panose="020B0609020204030204" pitchFamily="49" charset="0"/>
              </a:rPr>
              <a:t>#SBATCH --time=02:00:00</a:t>
            </a:r>
          </a:p>
          <a:p>
            <a:pPr marL="0" indent="0">
              <a:buNone/>
            </a:pPr>
            <a:r>
              <a:rPr lang="en-US" sz="1300" dirty="0">
                <a:solidFill>
                  <a:srgbClr val="0070C0"/>
                </a:solidFill>
                <a:latin typeface="Consolas" panose="020B0609020204030204" pitchFamily="49" charset="0"/>
                <a:cs typeface="Consolas" panose="020B0609020204030204" pitchFamily="49" charset="0"/>
              </a:rPr>
              <a:t>#SBATCH --nodes=1</a:t>
            </a:r>
          </a:p>
          <a:p>
            <a:pPr marL="0" indent="0">
              <a:buNone/>
            </a:pPr>
            <a:r>
              <a:rPr lang="en-US" sz="1300" dirty="0">
                <a:solidFill>
                  <a:srgbClr val="0070C0"/>
                </a:solidFill>
                <a:latin typeface="Consolas" panose="020B0609020204030204" pitchFamily="49" charset="0"/>
                <a:cs typeface="Consolas" panose="020B0609020204030204" pitchFamily="49" charset="0"/>
              </a:rPr>
              <a:t>#SBATCH --</a:t>
            </a:r>
            <a:r>
              <a:rPr lang="en-US" sz="1300" dirty="0" err="1">
                <a:solidFill>
                  <a:srgbClr val="0070C0"/>
                </a:solidFill>
                <a:latin typeface="Consolas" panose="020B0609020204030204" pitchFamily="49" charset="0"/>
                <a:cs typeface="Consolas" panose="020B0609020204030204" pitchFamily="49" charset="0"/>
              </a:rPr>
              <a:t>ntasks</a:t>
            </a:r>
            <a:r>
              <a:rPr lang="en-US" sz="1300" dirty="0">
                <a:solidFill>
                  <a:srgbClr val="0070C0"/>
                </a:solidFill>
                <a:latin typeface="Consolas" panose="020B0609020204030204" pitchFamily="49" charset="0"/>
                <a:cs typeface="Consolas" panose="020B0609020204030204" pitchFamily="49" charset="0"/>
              </a:rPr>
              <a:t>=8</a:t>
            </a:r>
          </a:p>
          <a:p>
            <a:pPr marL="0" indent="0">
              <a:buNone/>
            </a:pPr>
            <a:r>
              <a:rPr lang="en-US" sz="1300" dirty="0">
                <a:solidFill>
                  <a:srgbClr val="0070C0"/>
                </a:solidFill>
                <a:latin typeface="Consolas" panose="020B0609020204030204" pitchFamily="49" charset="0"/>
                <a:cs typeface="Consolas" panose="020B0609020204030204" pitchFamily="49" charset="0"/>
              </a:rPr>
              <a:t>#SBATCH --mem=32G</a:t>
            </a:r>
          </a:p>
          <a:p>
            <a:pPr marL="0" indent="0">
              <a:buNone/>
            </a:pPr>
            <a:r>
              <a:rPr lang="en-US" sz="1300" dirty="0">
                <a:solidFill>
                  <a:srgbClr val="0070C0"/>
                </a:solidFill>
                <a:latin typeface="Consolas" panose="020B0609020204030204" pitchFamily="49" charset="0"/>
                <a:cs typeface="Consolas" panose="020B0609020204030204" pitchFamily="49" charset="0"/>
              </a:rPr>
              <a:t>#SBATCH -o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j.out</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70C0"/>
                </a:solidFill>
                <a:latin typeface="Consolas" panose="020B0609020204030204" pitchFamily="49" charset="0"/>
                <a:cs typeface="Consolas" panose="020B0609020204030204" pitchFamily="49" charset="0"/>
              </a:rPr>
              <a:t>#SBATCH -e </a:t>
            </a:r>
            <a:r>
              <a:rPr lang="en-US" sz="1300" dirty="0" err="1">
                <a:solidFill>
                  <a:srgbClr val="0070C0"/>
                </a:solidFill>
                <a:latin typeface="Consolas" panose="020B0609020204030204" pitchFamily="49" charset="0"/>
                <a:cs typeface="Consolas" panose="020B0609020204030204" pitchFamily="49" charset="0"/>
              </a:rPr>
              <a:t>slurmjob</a:t>
            </a:r>
            <a:r>
              <a:rPr lang="en-US" sz="1300" dirty="0">
                <a:solidFill>
                  <a:srgbClr val="0070C0"/>
                </a:solidFill>
                <a:latin typeface="Consolas" panose="020B0609020204030204" pitchFamily="49" charset="0"/>
                <a:cs typeface="Consolas" panose="020B0609020204030204" pitchFamily="49" charset="0"/>
              </a:rPr>
              <a:t>-%</a:t>
            </a:r>
            <a:r>
              <a:rPr lang="en-US" sz="1300" dirty="0" err="1">
                <a:solidFill>
                  <a:srgbClr val="0070C0"/>
                </a:solidFill>
                <a:latin typeface="Consolas" panose="020B0609020204030204" pitchFamily="49" charset="0"/>
                <a:cs typeface="Consolas" panose="020B0609020204030204" pitchFamily="49" charset="0"/>
              </a:rPr>
              <a:t>j.err</a:t>
            </a:r>
            <a:r>
              <a:rPr lang="en-US" sz="1300" dirty="0">
                <a:solidFill>
                  <a:srgbClr val="0070C0"/>
                </a:solidFill>
                <a:latin typeface="Consolas" panose="020B0609020204030204" pitchFamily="49" charset="0"/>
                <a:cs typeface="Consolas" panose="020B0609020204030204" pitchFamily="49" charset="0"/>
              </a:rPr>
              <a:t>-%N</a:t>
            </a:r>
          </a:p>
          <a:p>
            <a:pPr marL="0" indent="0">
              <a:buNone/>
            </a:pPr>
            <a:r>
              <a:rPr lang="en-US" sz="1300" dirty="0">
                <a:solidFill>
                  <a:srgbClr val="00B050"/>
                </a:solidFill>
                <a:latin typeface="Consolas" panose="020B0609020204030204" pitchFamily="49" charset="0"/>
                <a:cs typeface="Consolas" panose="020B0609020204030204" pitchFamily="49" charset="0"/>
              </a:rPr>
              <a:t>#set up the temporary directory</a:t>
            </a:r>
          </a:p>
          <a:p>
            <a:pPr marL="0" indent="0">
              <a:buNone/>
            </a:pPr>
            <a:r>
              <a:rPr lang="en-US" sz="1300" dirty="0">
                <a:latin typeface="Consolas" panose="020B0609020204030204" pitchFamily="49" charset="0"/>
                <a:cs typeface="Consolas" panose="020B0609020204030204" pitchFamily="49" charset="0"/>
              </a:rPr>
              <a:t>SCRDIR=/scratch/general/vast/$USER/$SLURM_JOB_ID</a:t>
            </a:r>
          </a:p>
          <a:p>
            <a:pPr marL="0" indent="0">
              <a:buNone/>
            </a:pPr>
            <a:r>
              <a:rPr lang="en-US" sz="1300" dirty="0" err="1">
                <a:latin typeface="Consolas" panose="020B0609020204030204" pitchFamily="49" charset="0"/>
                <a:cs typeface="Consolas" panose="020B0609020204030204" pitchFamily="49" charset="0"/>
              </a:rPr>
              <a:t>mkdir</a:t>
            </a:r>
            <a:r>
              <a:rPr lang="en-US" sz="1300" dirty="0">
                <a:latin typeface="Consolas" panose="020B0609020204030204" pitchFamily="49" charset="0"/>
                <a:cs typeface="Consolas" panose="020B0609020204030204" pitchFamily="49" charset="0"/>
              </a:rPr>
              <a:t> -p $SCRDIR</a:t>
            </a:r>
          </a:p>
          <a:p>
            <a:pPr marL="0" indent="0">
              <a:buNone/>
            </a:pPr>
            <a:endParaRPr lang="en-US" sz="200" dirty="0">
              <a:latin typeface="Consolas" panose="020B0609020204030204" pitchFamily="49" charset="0"/>
              <a:cs typeface="Consolas" panose="020B0609020204030204" pitchFamily="49" charset="0"/>
            </a:endParaRPr>
          </a:p>
          <a:p>
            <a:pPr marL="0" indent="0">
              <a:buNone/>
            </a:pPr>
            <a:r>
              <a:rPr lang="en-US" sz="1300" dirty="0">
                <a:solidFill>
                  <a:srgbClr val="00B050"/>
                </a:solidFill>
                <a:latin typeface="Consolas" panose="020B0609020204030204" pitchFamily="49" charset="0"/>
                <a:cs typeface="Consolas" panose="020B0609020204030204" pitchFamily="49" charset="0"/>
              </a:rPr>
              <a:t>#copy over input files</a:t>
            </a:r>
          </a:p>
          <a:p>
            <a:pPr marL="0" indent="0">
              <a:buNone/>
            </a:pPr>
            <a:r>
              <a:rPr lang="en-US" sz="1300" dirty="0">
                <a:latin typeface="Consolas" panose="020B0609020204030204" pitchFamily="49" charset="0"/>
                <a:cs typeface="Consolas" panose="020B0609020204030204" pitchFamily="49" charset="0"/>
              </a:rPr>
              <a:t>cp </a:t>
            </a:r>
            <a:r>
              <a:rPr lang="en-US" sz="1300" dirty="0" err="1">
                <a:latin typeface="Consolas" panose="020B0609020204030204" pitchFamily="49" charset="0"/>
                <a:cs typeface="Consolas" panose="020B0609020204030204" pitchFamily="49" charset="0"/>
              </a:rPr>
              <a:t>file.input</a:t>
            </a:r>
            <a:r>
              <a:rPr lang="en-US" sz="1300" dirty="0">
                <a:latin typeface="Consolas" panose="020B0609020204030204" pitchFamily="49" charset="0"/>
                <a:cs typeface="Consolas" panose="020B0609020204030204" pitchFamily="49" charset="0"/>
              </a:rPr>
              <a:t> $SCRDIR/.</a:t>
            </a:r>
          </a:p>
          <a:p>
            <a:pPr marL="0" indent="0">
              <a:buNone/>
            </a:pPr>
            <a:r>
              <a:rPr lang="en-US" sz="1300" dirty="0">
                <a:latin typeface="Consolas" panose="020B0609020204030204" pitchFamily="49" charset="0"/>
                <a:cs typeface="Consolas" panose="020B0609020204030204" pitchFamily="49" charset="0"/>
              </a:rPr>
              <a:t>cd $SCRDIR</a:t>
            </a:r>
            <a:endParaRPr lang="en-US" sz="1300" dirty="0">
              <a:solidFill>
                <a:srgbClr val="0070C0"/>
              </a:solidFill>
              <a:latin typeface="Consolas" panose="020B0609020204030204" pitchFamily="49" charset="0"/>
              <a:cs typeface="Consolas" panose="020B0609020204030204" pitchFamily="49" charset="0"/>
            </a:endParaRPr>
          </a:p>
          <a:p>
            <a:pPr marL="0" indent="0">
              <a:buNone/>
            </a:pPr>
            <a:endParaRPr lang="en-US" sz="200" dirty="0">
              <a:latin typeface="Consolas" panose="020B0609020204030204" pitchFamily="49" charset="0"/>
              <a:cs typeface="Consolas" panose="020B0609020204030204" pitchFamily="49" charset="0"/>
            </a:endParaRPr>
          </a:p>
          <a:p>
            <a:pPr marL="0" indent="0">
              <a:buNone/>
            </a:pPr>
            <a:r>
              <a:rPr lang="en-US" sz="1300" dirty="0">
                <a:solidFill>
                  <a:srgbClr val="00B050"/>
                </a:solidFill>
                <a:latin typeface="Consolas" panose="020B0609020204030204" pitchFamily="49" charset="0"/>
                <a:cs typeface="Consolas" panose="020B0609020204030204" pitchFamily="49" charset="0"/>
              </a:rPr>
              <a:t>#Set up whatever package we need to run with</a:t>
            </a:r>
          </a:p>
          <a:p>
            <a:pPr marL="0" indent="0">
              <a:buNone/>
            </a:pPr>
            <a:r>
              <a:rPr lang="en-US" sz="1300" dirty="0">
                <a:latin typeface="Consolas" panose="020B0609020204030204" pitchFamily="49" charset="0"/>
                <a:cs typeface="Consolas" panose="020B0609020204030204" pitchFamily="49" charset="0"/>
              </a:rPr>
              <a:t>module load &lt;some-module&gt;</a:t>
            </a:r>
            <a:endParaRPr lang="en-US" sz="200" dirty="0">
              <a:latin typeface="Consolas" panose="020B0609020204030204" pitchFamily="49" charset="0"/>
              <a:cs typeface="Consolas" panose="020B0609020204030204" pitchFamily="49" charset="0"/>
            </a:endParaRPr>
          </a:p>
          <a:p>
            <a:pPr marL="0" indent="0">
              <a:buNone/>
            </a:pPr>
            <a:r>
              <a:rPr lang="en-US" sz="1300" dirty="0">
                <a:solidFill>
                  <a:srgbClr val="00B050"/>
                </a:solidFill>
                <a:latin typeface="Consolas" panose="020B0609020204030204" pitchFamily="49" charset="0"/>
                <a:cs typeface="Consolas" panose="020B0609020204030204" pitchFamily="49" charset="0"/>
              </a:rPr>
              <a:t>#Run the program with our input</a:t>
            </a:r>
          </a:p>
          <a:p>
            <a:pPr marL="0" indent="0">
              <a:buNone/>
            </a:pPr>
            <a:r>
              <a:rPr lang="en-US" sz="1300" dirty="0" err="1">
                <a:latin typeface="Consolas" panose="020B0609020204030204" pitchFamily="49" charset="0"/>
                <a:cs typeface="Consolas" panose="020B0609020204030204" pitchFamily="49" charset="0"/>
              </a:rPr>
              <a:t>myprogram</a:t>
            </a:r>
            <a:r>
              <a:rPr lang="en-US" sz="1300" dirty="0">
                <a:latin typeface="Consolas" panose="020B0609020204030204" pitchFamily="49" charset="0"/>
                <a:cs typeface="Consolas" panose="020B0609020204030204" pitchFamily="49" charset="0"/>
              </a:rPr>
              <a:t> &lt; </a:t>
            </a:r>
            <a:r>
              <a:rPr lang="en-US" sz="1300" dirty="0" err="1">
                <a:latin typeface="Consolas" panose="020B0609020204030204" pitchFamily="49" charset="0"/>
                <a:cs typeface="Consolas" panose="020B0609020204030204" pitchFamily="49" charset="0"/>
              </a:rPr>
              <a:t>file.input</a:t>
            </a:r>
            <a:r>
              <a:rPr lang="en-US" sz="1300" dirty="0">
                <a:latin typeface="Consolas" panose="020B0609020204030204" pitchFamily="49" charset="0"/>
                <a:cs typeface="Consolas" panose="020B0609020204030204" pitchFamily="49" charset="0"/>
              </a:rPr>
              <a:t> &gt; </a:t>
            </a:r>
            <a:r>
              <a:rPr lang="en-US" sz="1300" dirty="0" err="1">
                <a:latin typeface="Consolas" panose="020B0609020204030204" pitchFamily="49" charset="0"/>
                <a:cs typeface="Consolas" panose="020B0609020204030204" pitchFamily="49" charset="0"/>
              </a:rPr>
              <a:t>file.output</a:t>
            </a:r>
            <a:endParaRPr lang="en-US" sz="1300" dirty="0">
              <a:latin typeface="Consolas" panose="020B0609020204030204" pitchFamily="49" charset="0"/>
              <a:cs typeface="Consolas" panose="020B0609020204030204" pitchFamily="49" charset="0"/>
            </a:endParaRPr>
          </a:p>
          <a:p>
            <a:pPr marL="0" indent="0">
              <a:buNone/>
            </a:pPr>
            <a:endParaRPr lang="en-US" sz="200" dirty="0">
              <a:latin typeface="Consolas" panose="020B0609020204030204" pitchFamily="49" charset="0"/>
              <a:cs typeface="Consolas" panose="020B0609020204030204" pitchFamily="49" charset="0"/>
            </a:endParaRPr>
          </a:p>
          <a:p>
            <a:pPr marL="0" indent="0">
              <a:buNone/>
            </a:pPr>
            <a:r>
              <a:rPr lang="en-US" sz="1300" dirty="0">
                <a:solidFill>
                  <a:srgbClr val="00B050"/>
                </a:solidFill>
                <a:latin typeface="Consolas" panose="020B0609020204030204" pitchFamily="49" charset="0"/>
                <a:cs typeface="Consolas" panose="020B0609020204030204" pitchFamily="49" charset="0"/>
              </a:rPr>
              <a:t>#Move files out of working directory and clean up</a:t>
            </a:r>
          </a:p>
          <a:p>
            <a:pPr marL="0" indent="0">
              <a:buNone/>
            </a:pPr>
            <a:r>
              <a:rPr lang="en-US" sz="1300" dirty="0">
                <a:latin typeface="Consolas" panose="020B0609020204030204" pitchFamily="49" charset="0"/>
                <a:cs typeface="Consolas" panose="020B0609020204030204" pitchFamily="49" charset="0"/>
              </a:rPr>
              <a:t>cp </a:t>
            </a:r>
            <a:r>
              <a:rPr lang="en-US" sz="1300" dirty="0" err="1">
                <a:latin typeface="Consolas" panose="020B0609020204030204" pitchFamily="49" charset="0"/>
                <a:cs typeface="Consolas" panose="020B0609020204030204" pitchFamily="49" charset="0"/>
              </a:rPr>
              <a:t>file.output</a:t>
            </a:r>
            <a:r>
              <a:rPr lang="en-US" sz="1300" dirty="0">
                <a:latin typeface="Consolas" panose="020B0609020204030204" pitchFamily="49" charset="0"/>
                <a:cs typeface="Consolas" panose="020B0609020204030204" pitchFamily="49" charset="0"/>
              </a:rPr>
              <a:t> $HOME/.</a:t>
            </a:r>
          </a:p>
          <a:p>
            <a:pPr marL="0" indent="0">
              <a:buNone/>
            </a:pPr>
            <a:r>
              <a:rPr lang="en-US" sz="1300" dirty="0">
                <a:latin typeface="Consolas" panose="020B0609020204030204" pitchFamily="49" charset="0"/>
                <a:cs typeface="Consolas" panose="020B0609020204030204" pitchFamily="49" charset="0"/>
              </a:rPr>
              <a:t>cd $HOME</a:t>
            </a:r>
          </a:p>
          <a:p>
            <a:pPr marL="0" indent="0">
              <a:buNone/>
            </a:pPr>
            <a:r>
              <a:rPr lang="en-US" sz="1300" dirty="0" err="1">
                <a:latin typeface="Consolas" panose="020B0609020204030204" pitchFamily="49" charset="0"/>
                <a:cs typeface="Consolas" panose="020B0609020204030204" pitchFamily="49" charset="0"/>
              </a:rPr>
              <a:t>rm</a:t>
            </a:r>
            <a:r>
              <a:rPr lang="en-US" sz="1300" dirty="0">
                <a:latin typeface="Consolas" panose="020B0609020204030204" pitchFamily="49" charset="0"/>
                <a:cs typeface="Consolas" panose="020B0609020204030204" pitchFamily="49" charset="0"/>
              </a:rPr>
              <a:t> -</a:t>
            </a:r>
            <a:r>
              <a:rPr lang="en-US" sz="1300" dirty="0" err="1">
                <a:latin typeface="Consolas" panose="020B0609020204030204" pitchFamily="49" charset="0"/>
                <a:cs typeface="Consolas" panose="020B0609020204030204" pitchFamily="49" charset="0"/>
              </a:rPr>
              <a:t>rf</a:t>
            </a:r>
            <a:r>
              <a:rPr lang="en-US" sz="1300" dirty="0">
                <a:latin typeface="Consolas" panose="020B0609020204030204" pitchFamily="49" charset="0"/>
                <a:cs typeface="Consolas" panose="020B0609020204030204" pitchFamily="49" charset="0"/>
              </a:rPr>
              <a:t> $SCRDIR</a:t>
            </a:r>
          </a:p>
        </p:txBody>
      </p:sp>
      <p:sp>
        <p:nvSpPr>
          <p:cNvPr id="6" name="Rectangle 3">
            <a:extLst>
              <a:ext uri="{FF2B5EF4-FFF2-40B4-BE49-F238E27FC236}">
                <a16:creationId xmlns:a16="http://schemas.microsoft.com/office/drawing/2014/main" id="{5605E7F2-F066-6712-2BF3-AB8CFD1CB811}"/>
              </a:ext>
            </a:extLst>
          </p:cNvPr>
          <p:cNvSpPr txBox="1">
            <a:spLocks noChangeArrowheads="1"/>
          </p:cNvSpPr>
          <p:nvPr/>
        </p:nvSpPr>
        <p:spPr bwMode="auto">
          <a:xfrm>
            <a:off x="4554071" y="1062318"/>
            <a:ext cx="8972107"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545454"/>
                </a:solidFill>
                <a:latin typeface="+mn-lt"/>
                <a:ea typeface="+mn-ea"/>
                <a:cs typeface="+mn-cs"/>
              </a:defRPr>
            </a:lvl1pPr>
            <a:lvl2pPr marL="742950" indent="-285750" algn="l" rtl="0" eaLnBrk="0" fontAlgn="base" hangingPunct="0">
              <a:spcBef>
                <a:spcPct val="20000"/>
              </a:spcBef>
              <a:spcAft>
                <a:spcPct val="0"/>
              </a:spcAft>
              <a:buChar char="–"/>
              <a:defRPr sz="2800">
                <a:solidFill>
                  <a:srgbClr val="545454"/>
                </a:solidFill>
                <a:latin typeface="+mn-lt"/>
                <a:ea typeface="+mn-ea"/>
                <a:cs typeface="+mn-cs"/>
              </a:defRPr>
            </a:lvl2pPr>
            <a:lvl3pPr marL="1143000" indent="-228600" algn="l" rtl="0" eaLnBrk="0" fontAlgn="base" hangingPunct="0">
              <a:spcBef>
                <a:spcPct val="20000"/>
              </a:spcBef>
              <a:spcAft>
                <a:spcPct val="0"/>
              </a:spcAft>
              <a:buChar char="•"/>
              <a:defRPr sz="2400">
                <a:solidFill>
                  <a:srgbClr val="545454"/>
                </a:solidFill>
                <a:latin typeface="+mn-lt"/>
                <a:ea typeface="+mn-ea"/>
                <a:cs typeface="+mn-cs"/>
              </a:defRPr>
            </a:lvl3pPr>
            <a:lvl4pPr marL="1600200" indent="-228600" algn="l" rtl="0" eaLnBrk="0" fontAlgn="base" hangingPunct="0">
              <a:spcBef>
                <a:spcPct val="20000"/>
              </a:spcBef>
              <a:spcAft>
                <a:spcPct val="0"/>
              </a:spcAft>
              <a:buChar char="–"/>
              <a:defRPr sz="2000">
                <a:solidFill>
                  <a:srgbClr val="545454"/>
                </a:solidFill>
                <a:latin typeface="+mn-lt"/>
                <a:ea typeface="+mn-ea"/>
                <a:cs typeface="+mn-cs"/>
              </a:defRPr>
            </a:lvl4pPr>
            <a:lvl5pPr marL="2057400" indent="-228600" algn="l" rtl="0" eaLnBrk="0" fontAlgn="base" hangingPunct="0">
              <a:spcBef>
                <a:spcPct val="20000"/>
              </a:spcBef>
              <a:spcAft>
                <a:spcPct val="0"/>
              </a:spcAft>
              <a:buChar char="»"/>
              <a:defRPr sz="2000">
                <a:solidFill>
                  <a:srgbClr val="545454"/>
                </a:solidFill>
                <a:latin typeface="+mn-lt"/>
                <a:ea typeface="+mn-ea"/>
                <a:cs typeface="+mn-cs"/>
              </a:defRPr>
            </a:lvl5pPr>
            <a:lvl6pPr marL="2514600" indent="-228600" algn="l" rtl="0" eaLnBrk="1" fontAlgn="base" hangingPunct="1">
              <a:spcBef>
                <a:spcPct val="20000"/>
              </a:spcBef>
              <a:spcAft>
                <a:spcPct val="0"/>
              </a:spcAft>
              <a:buChar char="»"/>
              <a:defRPr sz="2000">
                <a:solidFill>
                  <a:srgbClr val="545454"/>
                </a:solidFill>
                <a:latin typeface="+mn-lt"/>
                <a:ea typeface="+mn-ea"/>
                <a:cs typeface="+mn-cs"/>
              </a:defRPr>
            </a:lvl6pPr>
            <a:lvl7pPr marL="2971800" indent="-228600" algn="l" rtl="0" eaLnBrk="1" fontAlgn="base" hangingPunct="1">
              <a:spcBef>
                <a:spcPct val="20000"/>
              </a:spcBef>
              <a:spcAft>
                <a:spcPct val="0"/>
              </a:spcAft>
              <a:buChar char="»"/>
              <a:defRPr sz="2000">
                <a:solidFill>
                  <a:srgbClr val="545454"/>
                </a:solidFill>
                <a:latin typeface="+mn-lt"/>
                <a:ea typeface="+mn-ea"/>
                <a:cs typeface="+mn-cs"/>
              </a:defRPr>
            </a:lvl7pPr>
            <a:lvl8pPr marL="3429000" indent="-228600" algn="l" rtl="0" eaLnBrk="1" fontAlgn="base" hangingPunct="1">
              <a:spcBef>
                <a:spcPct val="20000"/>
              </a:spcBef>
              <a:spcAft>
                <a:spcPct val="0"/>
              </a:spcAft>
              <a:buChar char="»"/>
              <a:defRPr sz="2000">
                <a:solidFill>
                  <a:srgbClr val="545454"/>
                </a:solidFill>
                <a:latin typeface="+mn-lt"/>
                <a:ea typeface="+mn-ea"/>
                <a:cs typeface="+mn-cs"/>
              </a:defRPr>
            </a:lvl8pPr>
            <a:lvl9pPr marL="3886200" indent="-228600" algn="l" rtl="0" eaLnBrk="1" fontAlgn="base" hangingPunct="1">
              <a:spcBef>
                <a:spcPct val="20000"/>
              </a:spcBef>
              <a:spcAft>
                <a:spcPct val="0"/>
              </a:spcAft>
              <a:buChar char="»"/>
              <a:defRPr sz="2000">
                <a:solidFill>
                  <a:srgbClr val="545454"/>
                </a:solidFill>
                <a:latin typeface="+mn-lt"/>
                <a:ea typeface="+mn-ea"/>
                <a:cs typeface="+mn-cs"/>
              </a:defRPr>
            </a:lvl9pPr>
          </a:lstStyle>
          <a:p>
            <a:pPr marL="0" indent="0">
              <a:buFontTx/>
              <a:buNone/>
            </a:pPr>
            <a:r>
              <a:rPr lang="en-US" sz="1300" kern="0" dirty="0">
                <a:solidFill>
                  <a:srgbClr val="0070C0"/>
                </a:solidFill>
                <a:latin typeface="Consolas" panose="020B0609020204030204" pitchFamily="49" charset="0"/>
                <a:cs typeface="Consolas" panose="020B0609020204030204" pitchFamily="49" charset="0"/>
              </a:rPr>
              <a:t>#!/bin/</a:t>
            </a:r>
            <a:r>
              <a:rPr lang="en-US" sz="1300" kern="0" dirty="0" err="1">
                <a:solidFill>
                  <a:srgbClr val="0070C0"/>
                </a:solidFill>
                <a:latin typeface="Consolas" panose="020B0609020204030204" pitchFamily="49" charset="0"/>
                <a:cs typeface="Consolas" panose="020B0609020204030204" pitchFamily="49" charset="0"/>
              </a:rPr>
              <a:t>tcsh</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--account=owner-guest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--partition=</a:t>
            </a:r>
            <a:r>
              <a:rPr lang="en-US" sz="1300" kern="0" dirty="0" err="1">
                <a:solidFill>
                  <a:srgbClr val="0070C0"/>
                </a:solidFill>
                <a:latin typeface="Consolas" panose="020B0609020204030204" pitchFamily="49" charset="0"/>
                <a:cs typeface="Consolas" panose="020B0609020204030204" pitchFamily="49" charset="0"/>
              </a:rPr>
              <a:t>kingspeak</a:t>
            </a:r>
            <a:r>
              <a:rPr lang="en-US" sz="1300" kern="0" dirty="0">
                <a:solidFill>
                  <a:srgbClr val="0070C0"/>
                </a:solidFill>
                <a:latin typeface="Consolas" panose="020B0609020204030204" pitchFamily="49" charset="0"/>
                <a:cs typeface="Consolas" panose="020B0609020204030204" pitchFamily="49" charset="0"/>
              </a:rPr>
              <a:t>-shared-guest</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--time=02:00:00</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--nodes=1</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a:t>
            </a:r>
            <a:r>
              <a:rPr lang="en-US" sz="1300" kern="0" dirty="0" err="1">
                <a:solidFill>
                  <a:srgbClr val="0070C0"/>
                </a:solidFill>
                <a:latin typeface="Consolas" panose="020B0609020204030204" pitchFamily="49" charset="0"/>
                <a:cs typeface="Consolas" panose="020B0609020204030204" pitchFamily="49" charset="0"/>
              </a:rPr>
              <a:t>ntasks</a:t>
            </a:r>
            <a:r>
              <a:rPr lang="en-US" sz="1300" kern="0" dirty="0">
                <a:solidFill>
                  <a:srgbClr val="0070C0"/>
                </a:solidFill>
                <a:latin typeface="Consolas" panose="020B0609020204030204" pitchFamily="49" charset="0"/>
                <a:cs typeface="Consolas" panose="020B0609020204030204" pitchFamily="49" charset="0"/>
              </a:rPr>
              <a:t>=8</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--mem=32G</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-o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j.out</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70C0"/>
                </a:solidFill>
                <a:latin typeface="Consolas" panose="020B0609020204030204" pitchFamily="49" charset="0"/>
                <a:cs typeface="Consolas" panose="020B0609020204030204" pitchFamily="49" charset="0"/>
              </a:rPr>
              <a:t>#SBATCH -e </a:t>
            </a:r>
            <a:r>
              <a:rPr lang="en-US" sz="1300" kern="0" dirty="0" err="1">
                <a:solidFill>
                  <a:srgbClr val="0070C0"/>
                </a:solidFill>
                <a:latin typeface="Consolas" panose="020B0609020204030204" pitchFamily="49" charset="0"/>
                <a:cs typeface="Consolas" panose="020B0609020204030204" pitchFamily="49" charset="0"/>
              </a:rPr>
              <a:t>slurmjob</a:t>
            </a:r>
            <a:r>
              <a:rPr lang="en-US" sz="1300" kern="0" dirty="0">
                <a:solidFill>
                  <a:srgbClr val="0070C0"/>
                </a:solidFill>
                <a:latin typeface="Consolas" panose="020B0609020204030204" pitchFamily="49" charset="0"/>
                <a:cs typeface="Consolas" panose="020B0609020204030204" pitchFamily="49" charset="0"/>
              </a:rPr>
              <a:t>-%</a:t>
            </a:r>
            <a:r>
              <a:rPr lang="en-US" sz="1300" kern="0" dirty="0" err="1">
                <a:solidFill>
                  <a:srgbClr val="0070C0"/>
                </a:solidFill>
                <a:latin typeface="Consolas" panose="020B0609020204030204" pitchFamily="49" charset="0"/>
                <a:cs typeface="Consolas" panose="020B0609020204030204" pitchFamily="49" charset="0"/>
              </a:rPr>
              <a:t>j.err</a:t>
            </a:r>
            <a:r>
              <a:rPr lang="en-US" sz="1300" kern="0" dirty="0">
                <a:solidFill>
                  <a:srgbClr val="0070C0"/>
                </a:solidFill>
                <a:latin typeface="Consolas" panose="020B0609020204030204" pitchFamily="49" charset="0"/>
                <a:cs typeface="Consolas" panose="020B0609020204030204" pitchFamily="49" charset="0"/>
              </a:rPr>
              <a:t>-%N</a:t>
            </a: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#set up the scratch directory</a:t>
            </a:r>
          </a:p>
          <a:p>
            <a:pPr marL="0" indent="0">
              <a:buFontTx/>
              <a:buNone/>
            </a:pPr>
            <a:r>
              <a:rPr lang="en-US" sz="1300" kern="0" dirty="0">
                <a:latin typeface="Consolas" panose="020B0609020204030204" pitchFamily="49" charset="0"/>
                <a:cs typeface="Consolas" panose="020B0609020204030204" pitchFamily="49" charset="0"/>
              </a:rPr>
              <a:t>set SCRDIR /scratch/local/$USER/$SLURM_JOB_ID</a:t>
            </a:r>
          </a:p>
          <a:p>
            <a:pPr marL="0" indent="0">
              <a:buFontTx/>
              <a:buNone/>
            </a:pPr>
            <a:r>
              <a:rPr lang="en-US" sz="1300" kern="0" dirty="0" err="1">
                <a:latin typeface="Consolas" panose="020B0609020204030204" pitchFamily="49" charset="0"/>
                <a:cs typeface="Consolas" panose="020B0609020204030204" pitchFamily="49" charset="0"/>
              </a:rPr>
              <a:t>mkdir</a:t>
            </a:r>
            <a:r>
              <a:rPr lang="en-US" sz="1300" kern="0" dirty="0">
                <a:latin typeface="Consolas" panose="020B0609020204030204" pitchFamily="49" charset="0"/>
                <a:cs typeface="Consolas" panose="020B0609020204030204" pitchFamily="49" charset="0"/>
              </a:rPr>
              <a:t> -p $SCRDIR</a:t>
            </a:r>
          </a:p>
          <a:p>
            <a:pPr marL="0" indent="0">
              <a:buFontTx/>
              <a:buNone/>
            </a:pPr>
            <a:endParaRPr lang="en-US" sz="200" kern="0" dirty="0">
              <a:latin typeface="Consolas" panose="020B0609020204030204" pitchFamily="49" charset="0"/>
              <a:cs typeface="Consolas" panose="020B0609020204030204" pitchFamily="49" charset="0"/>
            </a:endParaRP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#move input files into scratch directory</a:t>
            </a:r>
          </a:p>
          <a:p>
            <a:pPr marL="0" indent="0">
              <a:buFontTx/>
              <a:buNone/>
            </a:pPr>
            <a:r>
              <a:rPr lang="en-US" sz="1300" kern="0" dirty="0">
                <a:latin typeface="Consolas" panose="020B0609020204030204" pitchFamily="49" charset="0"/>
                <a:cs typeface="Consolas" panose="020B0609020204030204" pitchFamily="49" charset="0"/>
              </a:rPr>
              <a:t>cp </a:t>
            </a:r>
            <a:r>
              <a:rPr lang="en-US" sz="1300" kern="0" dirty="0" err="1">
                <a:latin typeface="Consolas" panose="020B0609020204030204" pitchFamily="49" charset="0"/>
                <a:cs typeface="Consolas" panose="020B0609020204030204" pitchFamily="49" charset="0"/>
              </a:rPr>
              <a:t>file.input</a:t>
            </a:r>
            <a:r>
              <a:rPr lang="en-US" sz="1300" kern="0" dirty="0">
                <a:latin typeface="Consolas" panose="020B0609020204030204" pitchFamily="49" charset="0"/>
                <a:cs typeface="Consolas" panose="020B0609020204030204" pitchFamily="49" charset="0"/>
              </a:rPr>
              <a:t> $SCRDIR/.</a:t>
            </a:r>
          </a:p>
          <a:p>
            <a:pPr marL="0" indent="0">
              <a:buFontTx/>
              <a:buNone/>
            </a:pPr>
            <a:r>
              <a:rPr lang="en-US" sz="1300" kern="0" dirty="0">
                <a:latin typeface="Consolas" panose="020B0609020204030204" pitchFamily="49" charset="0"/>
                <a:cs typeface="Consolas" panose="020B0609020204030204" pitchFamily="49" charset="0"/>
              </a:rPr>
              <a:t>cd $SCRDIR</a:t>
            </a:r>
            <a:endParaRPr lang="en-US" sz="1300" kern="0" dirty="0">
              <a:solidFill>
                <a:srgbClr val="0070C0"/>
              </a:solidFill>
              <a:latin typeface="Consolas" panose="020B0609020204030204" pitchFamily="49" charset="0"/>
              <a:cs typeface="Consolas" panose="020B0609020204030204" pitchFamily="49" charset="0"/>
            </a:endParaRPr>
          </a:p>
          <a:p>
            <a:pPr marL="0" indent="0">
              <a:buFontTx/>
              <a:buNone/>
            </a:pPr>
            <a:endParaRPr lang="en-US" sz="200" kern="0" dirty="0">
              <a:latin typeface="Consolas" panose="020B0609020204030204" pitchFamily="49" charset="0"/>
              <a:cs typeface="Consolas" panose="020B0609020204030204" pitchFamily="49" charset="0"/>
            </a:endParaRP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#Set up whatever package we need to run with</a:t>
            </a:r>
          </a:p>
          <a:p>
            <a:pPr marL="0" indent="0">
              <a:buFontTx/>
              <a:buNone/>
            </a:pPr>
            <a:r>
              <a:rPr lang="en-US" sz="1300" kern="0" dirty="0">
                <a:latin typeface="Consolas" panose="020B0609020204030204" pitchFamily="49" charset="0"/>
                <a:cs typeface="Consolas" panose="020B0609020204030204" pitchFamily="49" charset="0"/>
              </a:rPr>
              <a:t>module load &lt;some-module&gt;</a:t>
            </a:r>
          </a:p>
          <a:p>
            <a:pPr marL="0" indent="0">
              <a:buFontTx/>
              <a:buNone/>
            </a:pPr>
            <a:endParaRPr lang="en-US" sz="200" kern="0" dirty="0">
              <a:latin typeface="Consolas" panose="020B0609020204030204" pitchFamily="49" charset="0"/>
              <a:cs typeface="Consolas" panose="020B0609020204030204" pitchFamily="49" charset="0"/>
            </a:endParaRP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#Run the program with our input</a:t>
            </a:r>
          </a:p>
          <a:p>
            <a:pPr marL="0" indent="0">
              <a:buFontTx/>
              <a:buNone/>
            </a:pPr>
            <a:r>
              <a:rPr lang="en-US" sz="1300" kern="0" dirty="0" err="1">
                <a:latin typeface="Consolas" panose="020B0609020204030204" pitchFamily="49" charset="0"/>
                <a:cs typeface="Consolas" panose="020B0609020204030204" pitchFamily="49" charset="0"/>
              </a:rPr>
              <a:t>myprogram</a:t>
            </a:r>
            <a:r>
              <a:rPr lang="en-US" sz="1300" kern="0" dirty="0">
                <a:latin typeface="Consolas" panose="020B0609020204030204" pitchFamily="49" charset="0"/>
                <a:cs typeface="Consolas" panose="020B0609020204030204" pitchFamily="49" charset="0"/>
              </a:rPr>
              <a:t> &lt; </a:t>
            </a:r>
            <a:r>
              <a:rPr lang="en-US" sz="1300" kern="0" dirty="0" err="1">
                <a:latin typeface="Consolas" panose="020B0609020204030204" pitchFamily="49" charset="0"/>
                <a:cs typeface="Consolas" panose="020B0609020204030204" pitchFamily="49" charset="0"/>
              </a:rPr>
              <a:t>file.input</a:t>
            </a:r>
            <a:r>
              <a:rPr lang="en-US" sz="1300" kern="0" dirty="0">
                <a:latin typeface="Consolas" panose="020B0609020204030204" pitchFamily="49" charset="0"/>
                <a:cs typeface="Consolas" panose="020B0609020204030204" pitchFamily="49" charset="0"/>
              </a:rPr>
              <a:t> &gt; </a:t>
            </a:r>
            <a:r>
              <a:rPr lang="en-US" sz="1300" kern="0" dirty="0" err="1">
                <a:latin typeface="Consolas" panose="020B0609020204030204" pitchFamily="49" charset="0"/>
                <a:cs typeface="Consolas" panose="020B0609020204030204" pitchFamily="49" charset="0"/>
              </a:rPr>
              <a:t>file.output</a:t>
            </a:r>
            <a:endParaRPr lang="en-US" sz="1300" kern="0" dirty="0">
              <a:latin typeface="Consolas" panose="020B0609020204030204" pitchFamily="49" charset="0"/>
              <a:cs typeface="Consolas" panose="020B0609020204030204" pitchFamily="49" charset="0"/>
            </a:endParaRPr>
          </a:p>
          <a:p>
            <a:pPr marL="0" indent="0">
              <a:buFontTx/>
              <a:buNone/>
            </a:pPr>
            <a:r>
              <a:rPr lang="en-US" sz="1300" kern="0" dirty="0">
                <a:solidFill>
                  <a:srgbClr val="00B050"/>
                </a:solidFill>
                <a:latin typeface="Consolas" panose="020B0609020204030204" pitchFamily="49" charset="0"/>
                <a:cs typeface="Consolas" panose="020B0609020204030204" pitchFamily="49" charset="0"/>
              </a:rPr>
              <a:t>#Move files out of working directory and clean up</a:t>
            </a:r>
            <a:endParaRPr lang="en-US" sz="1300" kern="0" dirty="0">
              <a:latin typeface="Consolas" panose="020B0609020204030204" pitchFamily="49" charset="0"/>
              <a:cs typeface="Consolas" panose="020B0609020204030204" pitchFamily="49" charset="0"/>
            </a:endParaRPr>
          </a:p>
          <a:p>
            <a:pPr marL="0" indent="0">
              <a:buFontTx/>
              <a:buNone/>
            </a:pPr>
            <a:r>
              <a:rPr lang="en-US" sz="1300" kern="0" dirty="0">
                <a:latin typeface="Consolas" panose="020B0609020204030204" pitchFamily="49" charset="0"/>
                <a:cs typeface="Consolas" panose="020B0609020204030204" pitchFamily="49" charset="0"/>
              </a:rPr>
              <a:t>cp </a:t>
            </a:r>
            <a:r>
              <a:rPr lang="en-US" sz="1300" kern="0" dirty="0" err="1">
                <a:latin typeface="Consolas" panose="020B0609020204030204" pitchFamily="49" charset="0"/>
                <a:cs typeface="Consolas" panose="020B0609020204030204" pitchFamily="49" charset="0"/>
              </a:rPr>
              <a:t>file.output</a:t>
            </a:r>
            <a:r>
              <a:rPr lang="en-US" sz="1300" kern="0" dirty="0">
                <a:latin typeface="Consolas" panose="020B0609020204030204" pitchFamily="49" charset="0"/>
                <a:cs typeface="Consolas" panose="020B0609020204030204" pitchFamily="49" charset="0"/>
              </a:rPr>
              <a:t> $HOME/.</a:t>
            </a:r>
          </a:p>
          <a:p>
            <a:pPr marL="0" indent="0">
              <a:buFontTx/>
              <a:buNone/>
            </a:pPr>
            <a:r>
              <a:rPr lang="en-US" sz="1300" kern="0" dirty="0">
                <a:latin typeface="Consolas" panose="020B0609020204030204" pitchFamily="49" charset="0"/>
                <a:cs typeface="Consolas" panose="020B0609020204030204" pitchFamily="49" charset="0"/>
              </a:rPr>
              <a:t>cd $HOME</a:t>
            </a:r>
          </a:p>
          <a:p>
            <a:pPr marL="0" indent="0">
              <a:buFontTx/>
              <a:buNone/>
            </a:pPr>
            <a:r>
              <a:rPr lang="en-US" sz="1300" kern="0" dirty="0">
                <a:latin typeface="Consolas" panose="020B0609020204030204" pitchFamily="49" charset="0"/>
                <a:cs typeface="Consolas" panose="020B0609020204030204" pitchFamily="49" charset="0"/>
              </a:rPr>
              <a:t>rm -rf $SCRDIR</a:t>
            </a:r>
          </a:p>
        </p:txBody>
      </p:sp>
      <p:sp>
        <p:nvSpPr>
          <p:cNvPr id="2" name="Rectangle 1">
            <a:extLst>
              <a:ext uri="{FF2B5EF4-FFF2-40B4-BE49-F238E27FC236}">
                <a16:creationId xmlns:a16="http://schemas.microsoft.com/office/drawing/2014/main" id="{FD232DF1-58A4-1B5B-CF66-61C6C9AA5CB1}"/>
              </a:ext>
            </a:extLst>
          </p:cNvPr>
          <p:cNvSpPr/>
          <p:nvPr/>
        </p:nvSpPr>
        <p:spPr bwMode="auto">
          <a:xfrm>
            <a:off x="2057400" y="2514600"/>
            <a:ext cx="4495800" cy="1905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Done! Let’s call this file</a:t>
            </a:r>
          </a:p>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Arial" charset="0"/>
                <a:ea typeface="Arial" charset="0"/>
                <a:cs typeface="Arial" charset="0"/>
              </a:rPr>
              <a:t>FirstSlurmScript.sbatch</a:t>
            </a:r>
            <a:endParaRPr kumimoji="0" lang="en-US" sz="2400" b="0" i="0" u="none" strike="noStrike" cap="none" normalizeH="0" baseline="0" dirty="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163770785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accent2"/>
                </a:solidFill>
                <a:latin typeface="Arial"/>
                <a:ea typeface="Arial"/>
                <a:cs typeface="Arial"/>
                <a:sym typeface="Arial"/>
                <a:rtl val="0"/>
              </a:rPr>
              <a:t>Basic </a:t>
            </a:r>
            <a:r>
              <a:rPr lang="en-US" sz="2400" dirty="0" err="1">
                <a:solidFill>
                  <a:schemeClr val="accent2"/>
                </a:solidFill>
                <a:latin typeface="Arial"/>
                <a:ea typeface="Arial"/>
                <a:cs typeface="Arial"/>
                <a:sym typeface="Arial"/>
                <a:rtl val="0"/>
              </a:rPr>
              <a:t>Slurm</a:t>
            </a:r>
            <a:r>
              <a:rPr lang="en-US" sz="2400" dirty="0">
                <a:solidFill>
                  <a:schemeClr val="accent2"/>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p>
          <a:p>
            <a:pPr marL="0" indent="0">
              <a:buNone/>
            </a:pP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1149448932"/>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676400"/>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p:txBody>
      </p:sp>
      <p:pic>
        <p:nvPicPr>
          <p:cNvPr id="3" name="Picture 2">
            <a:extLst>
              <a:ext uri="{FF2B5EF4-FFF2-40B4-BE49-F238E27FC236}">
                <a16:creationId xmlns:a16="http://schemas.microsoft.com/office/drawing/2014/main" id="{886F2E8F-9D1A-34E1-3E34-569B1A8A1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84" y="2438400"/>
            <a:ext cx="7772400" cy="645743"/>
          </a:xfrm>
          <a:prstGeom prst="rect">
            <a:avLst/>
          </a:prstGeom>
        </p:spPr>
      </p:pic>
      <p:cxnSp>
        <p:nvCxnSpPr>
          <p:cNvPr id="5" name="Straight Arrow Connector 4">
            <a:extLst>
              <a:ext uri="{FF2B5EF4-FFF2-40B4-BE49-F238E27FC236}">
                <a16:creationId xmlns:a16="http://schemas.microsoft.com/office/drawing/2014/main" id="{B09961F5-7ED8-B281-3834-2CBED724B66F}"/>
              </a:ext>
            </a:extLst>
          </p:cNvPr>
          <p:cNvCxnSpPr>
            <a:cxnSpLocks/>
          </p:cNvCxnSpPr>
          <p:nvPr/>
        </p:nvCxnSpPr>
        <p:spPr bwMode="auto">
          <a:xfrm flipV="1">
            <a:off x="3886200" y="2971800"/>
            <a:ext cx="0" cy="68580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7" name="TextBox 6">
            <a:extLst>
              <a:ext uri="{FF2B5EF4-FFF2-40B4-BE49-F238E27FC236}">
                <a16:creationId xmlns:a16="http://schemas.microsoft.com/office/drawing/2014/main" id="{BB047BFC-120B-C026-9AC7-514E90A7F821}"/>
              </a:ext>
            </a:extLst>
          </p:cNvPr>
          <p:cNvSpPr txBox="1"/>
          <p:nvPr/>
        </p:nvSpPr>
        <p:spPr>
          <a:xfrm>
            <a:off x="3349033" y="3657600"/>
            <a:ext cx="1074333" cy="461665"/>
          </a:xfrm>
          <a:prstGeom prst="rect">
            <a:avLst/>
          </a:prstGeom>
          <a:noFill/>
        </p:spPr>
        <p:txBody>
          <a:bodyPr wrap="none" rtlCol="0">
            <a:spAutoFit/>
          </a:bodyPr>
          <a:lstStyle/>
          <a:p>
            <a:r>
              <a:rPr lang="en-US" dirty="0">
                <a:solidFill>
                  <a:srgbClr val="FF0000"/>
                </a:solidFill>
              </a:rPr>
              <a:t>Job ID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endParaRPr lang="en-US" sz="2000" b="1" dirty="0"/>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endParaRPr lang="en-US" sz="500" dirty="0"/>
          </a:p>
        </p:txBody>
      </p:sp>
      <p:sp>
        <p:nvSpPr>
          <p:cNvPr id="3" name="TextBox 2">
            <a:extLst>
              <a:ext uri="{FF2B5EF4-FFF2-40B4-BE49-F238E27FC236}">
                <a16:creationId xmlns:a16="http://schemas.microsoft.com/office/drawing/2014/main" id="{6A7D49DE-BEEA-77E2-CDE9-FA4079EFF20A}"/>
              </a:ext>
            </a:extLst>
          </p:cNvPr>
          <p:cNvSpPr txBox="1"/>
          <p:nvPr/>
        </p:nvSpPr>
        <p:spPr>
          <a:xfrm>
            <a:off x="24384" y="6096000"/>
            <a:ext cx="5690616"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kern="0" cap="none" spc="0" normalizeH="0" baseline="0" noProof="0" dirty="0">
                <a:ln>
                  <a:noFill/>
                </a:ln>
                <a:solidFill>
                  <a:srgbClr val="FF0000"/>
                </a:solidFill>
                <a:effectLst/>
                <a:uLnTx/>
                <a:uFillTx/>
                <a:latin typeface="Arial"/>
                <a:cs typeface="Arial"/>
              </a:rPr>
              <a:t>*</a:t>
            </a:r>
            <a:r>
              <a:rPr kumimoji="0" lang="en-US" sz="1400" b="0" i="0" u="none" strike="noStrike" kern="0" cap="none" spc="0" normalizeH="0" baseline="0" noProof="0" dirty="0">
                <a:ln>
                  <a:noFill/>
                </a:ln>
                <a:solidFill>
                  <a:srgbClr val="545454"/>
                </a:solidFill>
                <a:effectLst/>
                <a:uLnTx/>
                <a:uFillTx/>
                <a:latin typeface="Arial"/>
                <a:cs typeface="Arial"/>
              </a:rPr>
              <a:t>CHPC developed programs. See </a:t>
            </a:r>
            <a:r>
              <a:rPr kumimoji="0" lang="en-US" sz="1400" b="0" i="0" u="none" strike="noStrike" kern="0" cap="none" spc="0" normalizeH="0" baseline="0" noProof="0" dirty="0">
                <a:ln>
                  <a:noFill/>
                </a:ln>
                <a:solidFill>
                  <a:srgbClr val="545454"/>
                </a:solidFill>
                <a:effectLst/>
                <a:uLnTx/>
                <a:uFillTx/>
                <a:latin typeface="Arial"/>
                <a:cs typeface="Arial"/>
                <a:hlinkClick r:id="rId3"/>
              </a:rPr>
              <a:t>CHPC Newsletter 2023 Summer </a:t>
            </a:r>
            <a:endParaRPr kumimoji="0" lang="en-US" sz="1400" b="0" i="0" u="none" strike="noStrike" kern="0" cap="none" spc="0" normalizeH="0" baseline="0" noProof="0" dirty="0">
              <a:ln>
                <a:noFill/>
              </a:ln>
              <a:solidFill>
                <a:srgbClr val="545454"/>
              </a:solidFill>
              <a:effectLst/>
              <a:uLnTx/>
              <a:uFillTx/>
              <a:latin typeface="Arial"/>
              <a:cs typeface="Arial"/>
            </a:endParaRPr>
          </a:p>
        </p:txBody>
      </p:sp>
    </p:spTree>
    <p:extLst>
      <p:ext uri="{BB962C8B-B14F-4D97-AF65-F5344CB8AC3E}">
        <p14:creationId xmlns:p14="http://schemas.microsoft.com/office/powerpoint/2010/main" val="222814959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p>
          <a:p>
            <a:r>
              <a:rPr lang="en-US" sz="2400" b="1" dirty="0" err="1"/>
              <a:t>scancel</a:t>
            </a:r>
            <a:r>
              <a:rPr lang="en-US" sz="2400" b="1" dirty="0"/>
              <a:t> &lt;</a:t>
            </a:r>
            <a:r>
              <a:rPr lang="en-US" sz="2400" b="1" dirty="0" err="1"/>
              <a:t>jobid</a:t>
            </a:r>
            <a:r>
              <a:rPr lang="en-US" sz="2400" b="1" dirty="0"/>
              <a:t>&gt; </a:t>
            </a:r>
            <a:r>
              <a:rPr lang="en-US" sz="2400" dirty="0"/>
              <a:t>- cancel a job</a:t>
            </a:r>
          </a:p>
          <a:p>
            <a:pPr marL="0" indent="0">
              <a:buNone/>
            </a:pPr>
            <a:endParaRPr lang="en-US" sz="500" dirty="0"/>
          </a:p>
          <a:p>
            <a:pPr marL="0" indent="0">
              <a:buNone/>
            </a:pPr>
            <a:endParaRPr lang="en-US" sz="500" dirty="0"/>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r>
              <a:rPr lang="en-US" sz="1400" dirty="0">
                <a:solidFill>
                  <a:srgbClr val="FF0000"/>
                </a:solidFill>
              </a:rPr>
              <a:t>*</a:t>
            </a:r>
            <a:r>
              <a:rPr lang="en-US" sz="1400" dirty="0"/>
              <a:t>CHPC developed programs. See </a:t>
            </a:r>
            <a:r>
              <a:rPr lang="en-US" sz="1400" dirty="0">
                <a:hlinkClick r:id="rId3"/>
              </a:rPr>
              <a:t>CHPC Newsletter 2023 Summer </a:t>
            </a:r>
            <a:endParaRPr lang="en-US" sz="1400" dirty="0"/>
          </a:p>
        </p:txBody>
      </p:sp>
      <p:pic>
        <p:nvPicPr>
          <p:cNvPr id="2" name="Picture 1">
            <a:extLst>
              <a:ext uri="{FF2B5EF4-FFF2-40B4-BE49-F238E27FC236}">
                <a16:creationId xmlns:a16="http://schemas.microsoft.com/office/drawing/2014/main" id="{9BCBA16B-19C9-031F-903A-5988B3A25C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84" y="4341769"/>
            <a:ext cx="7772400" cy="645743"/>
          </a:xfrm>
          <a:prstGeom prst="rect">
            <a:avLst/>
          </a:prstGeom>
        </p:spPr>
      </p:pic>
      <p:sp>
        <p:nvSpPr>
          <p:cNvPr id="3" name="TextBox 2">
            <a:extLst>
              <a:ext uri="{FF2B5EF4-FFF2-40B4-BE49-F238E27FC236}">
                <a16:creationId xmlns:a16="http://schemas.microsoft.com/office/drawing/2014/main" id="{9DF5791C-0066-9229-5C92-4FA76A4E62DB}"/>
              </a:ext>
            </a:extLst>
          </p:cNvPr>
          <p:cNvSpPr txBox="1"/>
          <p:nvPr/>
        </p:nvSpPr>
        <p:spPr>
          <a:xfrm>
            <a:off x="2895600" y="5105400"/>
            <a:ext cx="2903359" cy="461665"/>
          </a:xfrm>
          <a:prstGeom prst="rect">
            <a:avLst/>
          </a:prstGeom>
          <a:noFill/>
        </p:spPr>
        <p:txBody>
          <a:bodyPr wrap="none" rtlCol="0">
            <a:spAutoFit/>
          </a:bodyPr>
          <a:lstStyle/>
          <a:p>
            <a:r>
              <a:rPr lang="en-US" dirty="0" err="1">
                <a:solidFill>
                  <a:srgbClr val="FF0000"/>
                </a:solidFill>
                <a:latin typeface="Consolas" panose="020B0609020204030204" pitchFamily="49" charset="0"/>
                <a:cs typeface="Consolas" panose="020B0609020204030204" pitchFamily="49" charset="0"/>
              </a:rPr>
              <a:t>scancel</a:t>
            </a:r>
            <a:r>
              <a:rPr lang="en-US" dirty="0">
                <a:solidFill>
                  <a:srgbClr val="FF0000"/>
                </a:solidFill>
                <a:latin typeface="Consolas" panose="020B0609020204030204" pitchFamily="49" charset="0"/>
                <a:cs typeface="Consolas" panose="020B0609020204030204" pitchFamily="49" charset="0"/>
              </a:rPr>
              <a:t> 13335248</a:t>
            </a:r>
          </a:p>
        </p:txBody>
      </p:sp>
    </p:spTree>
    <p:extLst>
      <p:ext uri="{BB962C8B-B14F-4D97-AF65-F5344CB8AC3E}">
        <p14:creationId xmlns:p14="http://schemas.microsoft.com/office/powerpoint/2010/main" val="4022911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5023104"/>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p>
          <a:p>
            <a:r>
              <a:rPr lang="en-US" sz="2400" b="1" dirty="0" err="1"/>
              <a:t>scancel</a:t>
            </a:r>
            <a:r>
              <a:rPr lang="en-US" sz="2400" b="1" dirty="0"/>
              <a:t> &lt;</a:t>
            </a:r>
            <a:r>
              <a:rPr lang="en-US" sz="2400" b="1" dirty="0" err="1"/>
              <a:t>jobid</a:t>
            </a:r>
            <a:r>
              <a:rPr lang="en-US" sz="2400" b="1" dirty="0"/>
              <a:t>&gt; </a:t>
            </a:r>
            <a:r>
              <a:rPr lang="en-US" sz="2400" dirty="0"/>
              <a:t>- cancel a job</a:t>
            </a:r>
          </a:p>
          <a:p>
            <a:r>
              <a:rPr lang="en-US" sz="2400" b="1" dirty="0" err="1"/>
              <a:t>sinfo</a:t>
            </a:r>
            <a:r>
              <a:rPr lang="en-US" sz="2400" dirty="0"/>
              <a:t> - shows all partitions/nodes state</a:t>
            </a:r>
          </a:p>
          <a:p>
            <a:pPr lvl="1"/>
            <a:r>
              <a:rPr lang="en-US" sz="2000" b="1" dirty="0" err="1"/>
              <a:t>mysinfo</a:t>
            </a:r>
            <a:r>
              <a:rPr lang="en-US" sz="2000" b="1" dirty="0">
                <a:solidFill>
                  <a:srgbClr val="FF0000"/>
                </a:solidFill>
              </a:rPr>
              <a:t>* </a:t>
            </a:r>
            <a:r>
              <a:rPr lang="en-US" sz="2000" b="1" dirty="0">
                <a:solidFill>
                  <a:schemeClr val="tx1">
                    <a:lumMod val="50000"/>
                  </a:schemeClr>
                </a:solidFill>
              </a:rPr>
              <a:t>-</a:t>
            </a:r>
            <a:r>
              <a:rPr lang="en-US" sz="2000" b="1" dirty="0"/>
              <a:t> </a:t>
            </a:r>
            <a:r>
              <a:rPr lang="en-US" sz="2000" dirty="0"/>
              <a:t>info on partitions/nodes and associated accounts you have access to on the cluster</a:t>
            </a:r>
            <a:endParaRPr lang="en-US" sz="500" dirty="0"/>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endParaRPr lang="en-US" sz="1400" dirty="0">
              <a:solidFill>
                <a:srgbClr val="FF0000"/>
              </a:solidFill>
            </a:endParaRPr>
          </a:p>
          <a:p>
            <a:pPr marL="0" indent="0">
              <a:buNone/>
            </a:pPr>
            <a:r>
              <a:rPr lang="en-US" sz="1400" dirty="0">
                <a:solidFill>
                  <a:srgbClr val="FF0000"/>
                </a:solidFill>
              </a:rPr>
              <a:t>*</a:t>
            </a:r>
            <a:r>
              <a:rPr lang="en-US" sz="1400" dirty="0"/>
              <a:t>CHPC developed programs. See </a:t>
            </a:r>
            <a:r>
              <a:rPr lang="en-US" sz="1400" dirty="0">
                <a:hlinkClick r:id="rId3"/>
              </a:rPr>
              <a:t>CHPC Newsletter 2023 Summer </a:t>
            </a:r>
            <a:endParaRPr lang="en-US" sz="1400" dirty="0"/>
          </a:p>
        </p:txBody>
      </p:sp>
    </p:spTree>
    <p:extLst>
      <p:ext uri="{BB962C8B-B14F-4D97-AF65-F5344CB8AC3E}">
        <p14:creationId xmlns:p14="http://schemas.microsoft.com/office/powerpoint/2010/main" val="214978459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4384" y="990600"/>
            <a:ext cx="9144000" cy="762000"/>
          </a:xfrm>
        </p:spPr>
        <p:txBody>
          <a:bodyPr/>
          <a:lstStyle/>
          <a:p>
            <a:pPr algn="ctr" eaLnBrk="1" hangingPunct="1"/>
            <a:r>
              <a:rPr lang="en-US" sz="3800" b="1" dirty="0">
                <a:solidFill>
                  <a:srgbClr val="990000"/>
                </a:solidFill>
                <a:latin typeface="Arial (Body)"/>
              </a:rPr>
              <a:t>Basic </a:t>
            </a:r>
            <a:r>
              <a:rPr lang="en-US" sz="3800" b="1" dirty="0" err="1">
                <a:solidFill>
                  <a:srgbClr val="990000"/>
                </a:solidFill>
                <a:latin typeface="Arial (Body)"/>
              </a:rPr>
              <a:t>Slurm</a:t>
            </a:r>
            <a:r>
              <a:rPr lang="en-US" sz="3800" b="1" dirty="0">
                <a:solidFill>
                  <a:srgbClr val="990000"/>
                </a:solidFill>
                <a:latin typeface="Arial (Body)"/>
              </a:rPr>
              <a:t> commands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453896"/>
            <a:ext cx="9144000" cy="4876800"/>
          </a:xfrm>
        </p:spPr>
        <p:txBody>
          <a:bodyPr/>
          <a:lstStyle/>
          <a:p>
            <a:r>
              <a:rPr lang="en-US" sz="2400" b="1" dirty="0" err="1"/>
              <a:t>sbatch</a:t>
            </a:r>
            <a:r>
              <a:rPr lang="en-US" sz="2400" b="1" dirty="0"/>
              <a:t> </a:t>
            </a:r>
            <a:r>
              <a:rPr lang="en-US" sz="2400" b="1" dirty="0" err="1"/>
              <a:t>FirstSlurmScript.sbatch</a:t>
            </a:r>
            <a:r>
              <a:rPr lang="en-US" sz="2400" b="1" dirty="0"/>
              <a:t> - </a:t>
            </a:r>
            <a:r>
              <a:rPr lang="en-US" sz="2400" dirty="0"/>
              <a:t>launch a batch job</a:t>
            </a:r>
          </a:p>
          <a:p>
            <a:r>
              <a:rPr lang="en-US" sz="2400" b="1" dirty="0" err="1"/>
              <a:t>squeue</a:t>
            </a:r>
            <a:r>
              <a:rPr lang="en-US" sz="2400" dirty="0"/>
              <a:t> - shows all jobs in queue</a:t>
            </a:r>
          </a:p>
          <a:p>
            <a:pPr lvl="1"/>
            <a:r>
              <a:rPr lang="en-US" sz="2000" b="1" dirty="0" err="1"/>
              <a:t>squeue</a:t>
            </a:r>
            <a:r>
              <a:rPr lang="en-US" sz="2000" b="1" dirty="0"/>
              <a:t> --me </a:t>
            </a:r>
            <a:r>
              <a:rPr lang="en-US" sz="2000" dirty="0"/>
              <a:t>- shows only your jobs</a:t>
            </a:r>
          </a:p>
          <a:p>
            <a:pPr lvl="1"/>
            <a:r>
              <a:rPr lang="en-US" sz="2000" b="1" dirty="0" err="1"/>
              <a:t>squeue</a:t>
            </a:r>
            <a:r>
              <a:rPr lang="en-US" sz="2000" b="1" dirty="0"/>
              <a:t> -u &lt;</a:t>
            </a:r>
            <a:r>
              <a:rPr lang="en-US" sz="2000" b="1" dirty="0" err="1"/>
              <a:t>uNID</a:t>
            </a:r>
            <a:r>
              <a:rPr lang="en-US" sz="2000" b="1" dirty="0"/>
              <a:t>&gt; </a:t>
            </a:r>
            <a:r>
              <a:rPr lang="en-US" sz="2000" dirty="0"/>
              <a:t>- shows only your jobs</a:t>
            </a:r>
          </a:p>
          <a:p>
            <a:pPr lvl="1"/>
            <a:r>
              <a:rPr lang="en-US" sz="2000" b="1" dirty="0" err="1"/>
              <a:t>mysqueue</a:t>
            </a:r>
            <a:r>
              <a:rPr lang="en-US" sz="2000" b="1" dirty="0">
                <a:solidFill>
                  <a:srgbClr val="FF0000"/>
                </a:solidFill>
              </a:rPr>
              <a:t>*</a:t>
            </a:r>
            <a:r>
              <a:rPr lang="en-US" sz="2000" b="1" dirty="0"/>
              <a:t> - </a:t>
            </a:r>
            <a:r>
              <a:rPr lang="en-US" sz="2000" dirty="0"/>
              <a:t>shows</a:t>
            </a:r>
            <a:r>
              <a:rPr lang="en-US" sz="2000" b="1" dirty="0"/>
              <a:t> </a:t>
            </a:r>
            <a:r>
              <a:rPr lang="en-US" sz="2000" dirty="0"/>
              <a:t>job queue per partition and associated accounts you have access to on the cluster</a:t>
            </a:r>
          </a:p>
          <a:p>
            <a:r>
              <a:rPr lang="en-US" sz="2400" b="1" dirty="0" err="1"/>
              <a:t>scancel</a:t>
            </a:r>
            <a:r>
              <a:rPr lang="en-US" sz="2400" b="1" dirty="0"/>
              <a:t> &lt;</a:t>
            </a:r>
            <a:r>
              <a:rPr lang="en-US" sz="2400" b="1" dirty="0" err="1"/>
              <a:t>jobid</a:t>
            </a:r>
            <a:r>
              <a:rPr lang="en-US" sz="2400" b="1" dirty="0"/>
              <a:t>&gt; </a:t>
            </a:r>
            <a:r>
              <a:rPr lang="en-US" sz="2400" dirty="0"/>
              <a:t>- cancel a job</a:t>
            </a:r>
          </a:p>
          <a:p>
            <a:r>
              <a:rPr lang="en-US" sz="2400" b="1" dirty="0" err="1"/>
              <a:t>sinfo</a:t>
            </a:r>
            <a:r>
              <a:rPr lang="en-US" sz="2400" dirty="0"/>
              <a:t> - shows all partitions/nodes state</a:t>
            </a:r>
          </a:p>
          <a:p>
            <a:pPr lvl="1"/>
            <a:r>
              <a:rPr lang="en-US" sz="2000" b="1" dirty="0" err="1"/>
              <a:t>mysinfo</a:t>
            </a:r>
            <a:r>
              <a:rPr lang="en-US" sz="2000" b="1" dirty="0">
                <a:solidFill>
                  <a:srgbClr val="FF0000"/>
                </a:solidFill>
              </a:rPr>
              <a:t>* </a:t>
            </a:r>
            <a:r>
              <a:rPr lang="en-US" sz="2000" b="1" dirty="0">
                <a:solidFill>
                  <a:schemeClr val="tx1">
                    <a:lumMod val="50000"/>
                  </a:schemeClr>
                </a:solidFill>
              </a:rPr>
              <a:t>-</a:t>
            </a:r>
            <a:r>
              <a:rPr lang="en-US" sz="2000" b="1" dirty="0"/>
              <a:t> </a:t>
            </a:r>
            <a:r>
              <a:rPr lang="en-US" sz="2000" dirty="0"/>
              <a:t>info on partitions/nodes and associated accounts you have access to on the cluster</a:t>
            </a:r>
          </a:p>
          <a:p>
            <a:r>
              <a:rPr lang="en-US" sz="2400" b="1" dirty="0" err="1"/>
              <a:t>salloc</a:t>
            </a:r>
            <a:r>
              <a:rPr lang="en-US" sz="2400" dirty="0"/>
              <a:t> – start an interactive job</a:t>
            </a:r>
          </a:p>
          <a:p>
            <a:pPr lvl="1"/>
            <a:r>
              <a:rPr lang="en-US" sz="2000" dirty="0"/>
              <a:t>Works with same #SBATCH directives</a:t>
            </a: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endParaRPr lang="en-US" sz="500" dirty="0">
              <a:solidFill>
                <a:srgbClr val="FF0000"/>
              </a:solidFill>
            </a:endParaRPr>
          </a:p>
          <a:p>
            <a:pPr marL="0" indent="0">
              <a:buNone/>
            </a:pPr>
            <a:r>
              <a:rPr lang="en-US" sz="1400" dirty="0">
                <a:solidFill>
                  <a:srgbClr val="FF0000"/>
                </a:solidFill>
              </a:rPr>
              <a:t>*</a:t>
            </a:r>
            <a:r>
              <a:rPr lang="en-US" sz="1400" dirty="0"/>
              <a:t>CHPC developed programs. See </a:t>
            </a:r>
            <a:r>
              <a:rPr lang="en-US" sz="1400" dirty="0">
                <a:hlinkClick r:id="rId3"/>
              </a:rPr>
              <a:t>CHPC Newsletter 2023 Summer </a:t>
            </a:r>
            <a:endParaRPr lang="en-US" sz="1400" dirty="0"/>
          </a:p>
        </p:txBody>
      </p:sp>
      <p:sp>
        <p:nvSpPr>
          <p:cNvPr id="2" name="Rectangle 1">
            <a:extLst>
              <a:ext uri="{FF2B5EF4-FFF2-40B4-BE49-F238E27FC236}">
                <a16:creationId xmlns:a16="http://schemas.microsoft.com/office/drawing/2014/main" id="{BD1AD174-DECB-66E9-09F5-D158B17B4264}"/>
              </a:ext>
            </a:extLst>
          </p:cNvPr>
          <p:cNvSpPr/>
          <p:nvPr/>
        </p:nvSpPr>
        <p:spPr bwMode="auto">
          <a:xfrm>
            <a:off x="2819400" y="1861256"/>
            <a:ext cx="5638800" cy="434949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Arial" charset="0"/>
                <a:cs typeface="Arial" charset="0"/>
              </a:rPr>
              <a:t>**note** – all of these commands only work on the cluster you are </a:t>
            </a:r>
            <a:r>
              <a:rPr kumimoji="0" lang="en-US" sz="2400" b="0" i="1" u="none" strike="noStrike" cap="none" normalizeH="0" baseline="0" dirty="0">
                <a:ln>
                  <a:noFill/>
                </a:ln>
                <a:solidFill>
                  <a:schemeClr val="tx1"/>
                </a:solidFill>
                <a:effectLst/>
                <a:latin typeface="Arial" charset="0"/>
                <a:ea typeface="Arial" charset="0"/>
                <a:cs typeface="Arial" charset="0"/>
              </a:rPr>
              <a:t>currently</a:t>
            </a:r>
            <a:r>
              <a:rPr kumimoji="0" lang="en-US" sz="2400" b="0" u="none" strike="noStrike" cap="none" normalizeH="0" baseline="0" dirty="0">
                <a:ln>
                  <a:noFill/>
                </a:ln>
                <a:solidFill>
                  <a:schemeClr val="tx1"/>
                </a:solidFill>
                <a:effectLst/>
                <a:latin typeface="Arial" charset="0"/>
                <a:ea typeface="Arial" charset="0"/>
                <a:cs typeface="Arial" charset="0"/>
              </a:rPr>
              <a:t> logged into.</a:t>
            </a:r>
          </a:p>
          <a:p>
            <a:pPr marL="0" marR="0" indent="0" algn="ctr" defTabSz="914400" rtl="0" eaLnBrk="0" fontAlgn="base" latinLnBrk="0" hangingPunct="0">
              <a:lnSpc>
                <a:spcPct val="100000"/>
              </a:lnSpc>
              <a:spcBef>
                <a:spcPct val="0"/>
              </a:spcBef>
              <a:spcAft>
                <a:spcPct val="0"/>
              </a:spcAft>
              <a:buClrTx/>
              <a:buSzTx/>
              <a:buFontTx/>
              <a:buNone/>
              <a:tabLst/>
            </a:pPr>
            <a:endParaRPr lang="en-US" i="0" dirty="0">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u="none" strike="noStrike" cap="none" normalizeH="0" baseline="0" dirty="0">
                <a:ln>
                  <a:noFill/>
                </a:ln>
                <a:solidFill>
                  <a:schemeClr val="tx1"/>
                </a:solidFill>
                <a:effectLst/>
                <a:latin typeface="Arial" charset="0"/>
                <a:ea typeface="Arial" charset="0"/>
                <a:cs typeface="Arial" charset="0"/>
              </a:rPr>
              <a:t>To recognize a different cluster, use these flags:</a:t>
            </a:r>
          </a:p>
          <a:p>
            <a:pPr marL="0" marR="0" indent="0" algn="ctr" defTabSz="914400" rtl="0" eaLnBrk="0" fontAlgn="base" latinLnBrk="0" hangingPunct="0">
              <a:lnSpc>
                <a:spcPct val="100000"/>
              </a:lnSpc>
              <a:spcBef>
                <a:spcPct val="0"/>
              </a:spcBef>
              <a:spcAft>
                <a:spcPct val="0"/>
              </a:spcAft>
              <a:buClrTx/>
              <a:buSzTx/>
              <a:buFontTx/>
              <a:buNone/>
              <a:tabLst/>
            </a:pPr>
            <a:endParaRPr lang="en-US" i="0" dirty="0">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u="none" strike="noStrike" cap="none" normalizeH="0" baseline="0" dirty="0">
                <a:ln>
                  <a:noFill/>
                </a:ln>
                <a:solidFill>
                  <a:schemeClr val="tx1"/>
                </a:solidFill>
                <a:effectLst/>
                <a:latin typeface="Arial" charset="0"/>
                <a:ea typeface="Arial" charset="0"/>
                <a:cs typeface="Arial" charset="0"/>
              </a:rPr>
              <a:t>-M all</a:t>
            </a:r>
          </a:p>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Arial" charset="0"/>
                <a:ea typeface="Arial" charset="0"/>
                <a:cs typeface="Arial" charset="0"/>
              </a:rPr>
              <a:t>-M </a:t>
            </a:r>
            <a:r>
              <a:rPr lang="en-US" dirty="0" err="1">
                <a:latin typeface="Arial" charset="0"/>
                <a:ea typeface="Arial" charset="0"/>
                <a:cs typeface="Arial" charset="0"/>
              </a:rPr>
              <a:t>kingspeak</a:t>
            </a:r>
            <a:endParaRPr kumimoji="0" lang="en-US" sz="2400" b="0" u="none" strike="noStrike" cap="none" normalizeH="0" baseline="0" dirty="0">
              <a:ln>
                <a:noFill/>
              </a:ln>
              <a:solidFill>
                <a:schemeClr val="tx1"/>
              </a:solidFill>
              <a:effectLst/>
              <a:latin typeface="Arial" charset="0"/>
              <a:ea typeface="Arial" charset="0"/>
              <a:cs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Arial" charset="0"/>
                <a:ea typeface="Arial" charset="0"/>
                <a:cs typeface="Arial" charset="0"/>
              </a:rPr>
              <a:t>--clusters all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u="none" strike="noStrike" cap="none" normalizeH="0" baseline="0" dirty="0">
                <a:ln>
                  <a:noFill/>
                </a:ln>
                <a:solidFill>
                  <a:schemeClr val="tx1"/>
                </a:solidFill>
                <a:effectLst/>
                <a:latin typeface="Arial" charset="0"/>
                <a:ea typeface="Arial" charset="0"/>
                <a:cs typeface="Arial" charset="0"/>
              </a:rPr>
              <a:t>--clusters </a:t>
            </a:r>
            <a:r>
              <a:rPr kumimoji="0" lang="en-US" sz="2400" b="0" u="none" strike="noStrike" cap="none" normalizeH="0" baseline="0" dirty="0" err="1">
                <a:ln>
                  <a:noFill/>
                </a:ln>
                <a:solidFill>
                  <a:schemeClr val="tx1"/>
                </a:solidFill>
                <a:effectLst/>
                <a:latin typeface="Arial" charset="0"/>
                <a:ea typeface="Arial" charset="0"/>
                <a:cs typeface="Arial" charset="0"/>
              </a:rPr>
              <a:t>kingspeak</a:t>
            </a:r>
            <a:endParaRPr kumimoji="0" lang="en-US" sz="2400" b="0" u="none" strike="noStrike" cap="none" normalizeH="0" baseline="0" dirty="0">
              <a:ln>
                <a:noFill/>
              </a:ln>
              <a:solidFill>
                <a:schemeClr val="tx1"/>
              </a:solidFill>
              <a:effectLst/>
              <a:latin typeface="Arial" charset="0"/>
              <a:ea typeface="Arial"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733858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762000"/>
          </a:xfrm>
        </p:spPr>
        <p:txBody>
          <a:bodyPr/>
          <a:lstStyle/>
          <a:p>
            <a:pPr algn="ctr" eaLnBrk="1" hangingPunct="1"/>
            <a:r>
              <a:rPr lang="en-US" sz="3800" b="1" dirty="0">
                <a:solidFill>
                  <a:srgbClr val="990000"/>
                </a:solidFill>
                <a:latin typeface="Arial (Body)"/>
              </a:rPr>
              <a:t>Useful Aliases</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0" y="1676400"/>
            <a:ext cx="9144000" cy="4800600"/>
          </a:xfrm>
        </p:spPr>
        <p:txBody>
          <a:bodyPr/>
          <a:lstStyle/>
          <a:p>
            <a:r>
              <a:rPr lang="en-US" sz="2000" dirty="0" err="1">
                <a:solidFill>
                  <a:schemeClr val="tx1"/>
                </a:solidFill>
              </a:rPr>
              <a:t>si</a:t>
            </a:r>
            <a:r>
              <a:rPr lang="en-US" sz="2000" dirty="0">
                <a:solidFill>
                  <a:schemeClr val="tx1"/>
                </a:solidFill>
              </a:rPr>
              <a:t>/si2 – check node specifications (CPU, Memory, GPU, PI)</a:t>
            </a:r>
          </a:p>
          <a:p>
            <a:r>
              <a:rPr lang="en-US" sz="2000" dirty="0">
                <a:solidFill>
                  <a:schemeClr val="tx1"/>
                </a:solidFill>
              </a:rPr>
              <a:t>sq – check job priority, assigned nodes, reason/error…</a:t>
            </a:r>
            <a:endParaRPr lang="en-US" sz="2000" b="1" dirty="0">
              <a:solidFill>
                <a:schemeClr val="tx1"/>
              </a:solidFill>
            </a:endParaRPr>
          </a:p>
          <a:p>
            <a:r>
              <a:rPr lang="en-US" sz="2000" b="1" dirty="0">
                <a:solidFill>
                  <a:schemeClr val="tx1"/>
                </a:solidFill>
              </a:rPr>
              <a:t>Bash</a:t>
            </a:r>
            <a:r>
              <a:rPr lang="en-US" sz="2000" dirty="0">
                <a:solidFill>
                  <a:schemeClr val="tx1"/>
                </a:solidFill>
              </a:rPr>
              <a:t> to add to </a:t>
            </a:r>
            <a:r>
              <a:rPr lang="en-US" sz="2000" b="1" dirty="0">
                <a:solidFill>
                  <a:schemeClr val="tx1"/>
                </a:solidFill>
              </a:rPr>
              <a:t>.aliases </a:t>
            </a:r>
            <a:r>
              <a:rPr lang="en-US" sz="2000" dirty="0">
                <a:solidFill>
                  <a:schemeClr val="tx1"/>
                </a:solidFill>
              </a:rPr>
              <a:t>file:</a:t>
            </a:r>
          </a:p>
          <a:p>
            <a:pPr marL="0" indent="0">
              <a:buNone/>
            </a:pPr>
            <a:r>
              <a:rPr lang="en-US" sz="1800" dirty="0">
                <a:solidFill>
                  <a:schemeClr val="tx1"/>
                </a:solidFill>
              </a:rPr>
              <a:t>alias </a:t>
            </a:r>
            <a:r>
              <a:rPr lang="en-US" sz="1800" b="1" dirty="0" err="1">
                <a:solidFill>
                  <a:schemeClr val="tx1"/>
                </a:solidFill>
              </a:rPr>
              <a:t>si</a:t>
            </a:r>
            <a:r>
              <a:rPr lang="en-US" sz="1800" dirty="0">
                <a:solidFill>
                  <a:schemeClr val="tx1"/>
                </a:solidFill>
              </a:rPr>
              <a:t>="</a:t>
            </a:r>
            <a:r>
              <a:rPr lang="en-US" sz="1800" dirty="0" err="1">
                <a:solidFill>
                  <a:schemeClr val="tx1"/>
                </a:solidFill>
              </a:rPr>
              <a:t>sinfo</a:t>
            </a:r>
            <a:r>
              <a:rPr lang="en-US" sz="1800" dirty="0">
                <a:solidFill>
                  <a:schemeClr val="tx1"/>
                </a:solidFill>
              </a:rPr>
              <a:t> -o \"%20P %5D %14F %8z %10m %10d %11l %16f %N\""</a:t>
            </a:r>
          </a:p>
          <a:p>
            <a:pPr marL="0" indent="0">
              <a:buNone/>
            </a:pPr>
            <a:r>
              <a:rPr lang="en-US" sz="1800" dirty="0">
                <a:solidFill>
                  <a:schemeClr val="tx1"/>
                </a:solidFill>
              </a:rPr>
              <a:t>alias </a:t>
            </a:r>
            <a:r>
              <a:rPr lang="en-US" sz="1800" b="1" dirty="0">
                <a:solidFill>
                  <a:schemeClr val="tx1"/>
                </a:solidFill>
              </a:rPr>
              <a:t>si2</a:t>
            </a:r>
            <a:r>
              <a:rPr lang="en-US" sz="1800" dirty="0">
                <a:solidFill>
                  <a:schemeClr val="tx1"/>
                </a:solidFill>
              </a:rPr>
              <a:t>="</a:t>
            </a:r>
            <a:r>
              <a:rPr lang="en-US" sz="1800" dirty="0" err="1">
                <a:solidFill>
                  <a:schemeClr val="tx1"/>
                </a:solidFill>
              </a:rPr>
              <a:t>sinfo</a:t>
            </a:r>
            <a:r>
              <a:rPr lang="en-US" sz="1800" dirty="0">
                <a:solidFill>
                  <a:schemeClr val="tx1"/>
                </a:solidFill>
              </a:rPr>
              <a:t> -o \"%20P %5D %6t %8z %10m %10d %11l %16f %N\""</a:t>
            </a:r>
          </a:p>
          <a:p>
            <a:pPr marL="0" indent="0">
              <a:buNone/>
            </a:pPr>
            <a:r>
              <a:rPr lang="en-US" sz="1800" dirty="0">
                <a:solidFill>
                  <a:schemeClr val="tx1"/>
                </a:solidFill>
              </a:rPr>
              <a:t>alias </a:t>
            </a:r>
            <a:r>
              <a:rPr lang="en-US" sz="1800" b="1" dirty="0" err="1">
                <a:solidFill>
                  <a:schemeClr val="tx1"/>
                </a:solidFill>
              </a:rPr>
              <a:t>sq</a:t>
            </a:r>
            <a:r>
              <a:rPr lang="en-US" sz="1800" dirty="0">
                <a:solidFill>
                  <a:schemeClr val="tx1"/>
                </a:solidFill>
              </a:rPr>
              <a:t>="</a:t>
            </a:r>
            <a:r>
              <a:rPr lang="en-US" sz="1800" dirty="0" err="1">
                <a:solidFill>
                  <a:schemeClr val="tx1"/>
                </a:solidFill>
              </a:rPr>
              <a:t>squeue</a:t>
            </a:r>
            <a:r>
              <a:rPr lang="en-US" sz="1800" dirty="0">
                <a:solidFill>
                  <a:schemeClr val="tx1"/>
                </a:solidFill>
              </a:rPr>
              <a:t> -o \"%8i %12j %4t %10u %20q %20a %10g %20P %10Q %5D %11l %11L %R\""</a:t>
            </a:r>
          </a:p>
          <a:p>
            <a:endParaRPr lang="en-US" sz="200" dirty="0">
              <a:solidFill>
                <a:schemeClr val="tx1"/>
              </a:solidFill>
            </a:endParaRPr>
          </a:p>
          <a:p>
            <a:r>
              <a:rPr lang="en-US" sz="2000" b="1" dirty="0" err="1">
                <a:solidFill>
                  <a:schemeClr val="tx1"/>
                </a:solidFill>
              </a:rPr>
              <a:t>Csh</a:t>
            </a:r>
            <a:r>
              <a:rPr lang="en-US" sz="2000" b="1" dirty="0">
                <a:solidFill>
                  <a:schemeClr val="tx1"/>
                </a:solidFill>
              </a:rPr>
              <a:t>/</a:t>
            </a:r>
            <a:r>
              <a:rPr lang="en-US" sz="2000" b="1" dirty="0" err="1">
                <a:solidFill>
                  <a:schemeClr val="tx1"/>
                </a:solidFill>
              </a:rPr>
              <a:t>Tcsh</a:t>
            </a:r>
            <a:r>
              <a:rPr lang="en-US" sz="2000" dirty="0">
                <a:solidFill>
                  <a:schemeClr val="tx1"/>
                </a:solidFill>
              </a:rPr>
              <a:t> to add to </a:t>
            </a:r>
            <a:r>
              <a:rPr lang="en-US" sz="2000" b="1" dirty="0">
                <a:solidFill>
                  <a:schemeClr val="tx1"/>
                </a:solidFill>
              </a:rPr>
              <a:t>.aliases </a:t>
            </a:r>
            <a:r>
              <a:rPr lang="en-US" sz="2000" dirty="0">
                <a:solidFill>
                  <a:schemeClr val="tx1"/>
                </a:solidFill>
              </a:rPr>
              <a:t>file:</a:t>
            </a:r>
          </a:p>
          <a:p>
            <a:pPr marL="0" indent="0">
              <a:buNone/>
            </a:pPr>
            <a:r>
              <a:rPr lang="en-US" sz="1800" dirty="0">
                <a:solidFill>
                  <a:schemeClr val="tx1"/>
                </a:solidFill>
              </a:rPr>
              <a:t>alias </a:t>
            </a:r>
            <a:r>
              <a:rPr lang="en-US" sz="1800" b="1" dirty="0" err="1">
                <a:solidFill>
                  <a:schemeClr val="tx1"/>
                </a:solidFill>
              </a:rPr>
              <a:t>si</a:t>
            </a:r>
            <a:r>
              <a:rPr lang="en-US" sz="1800" dirty="0">
                <a:solidFill>
                  <a:schemeClr val="tx1"/>
                </a:solidFill>
              </a:rPr>
              <a:t> '</a:t>
            </a:r>
            <a:r>
              <a:rPr lang="en-US" sz="1800" dirty="0" err="1">
                <a:solidFill>
                  <a:schemeClr val="tx1"/>
                </a:solidFill>
              </a:rPr>
              <a:t>sinfo</a:t>
            </a:r>
            <a:r>
              <a:rPr lang="en-US" sz="1800" dirty="0">
                <a:solidFill>
                  <a:schemeClr val="tx1"/>
                </a:solidFill>
              </a:rPr>
              <a:t> -o "%20P %5D %14F %8z %10m %11l %16f %N"'</a:t>
            </a:r>
          </a:p>
          <a:p>
            <a:pPr marL="0" indent="0">
              <a:buNone/>
            </a:pPr>
            <a:r>
              <a:rPr lang="en-US" sz="1800" dirty="0">
                <a:solidFill>
                  <a:schemeClr val="tx1"/>
                </a:solidFill>
              </a:rPr>
              <a:t>alias </a:t>
            </a:r>
            <a:r>
              <a:rPr lang="en-US" sz="1800" b="1" dirty="0">
                <a:solidFill>
                  <a:schemeClr val="tx1"/>
                </a:solidFill>
              </a:rPr>
              <a:t>si2</a:t>
            </a:r>
            <a:r>
              <a:rPr lang="en-US" sz="1800" dirty="0">
                <a:solidFill>
                  <a:schemeClr val="tx1"/>
                </a:solidFill>
              </a:rPr>
              <a:t> '</a:t>
            </a:r>
            <a:r>
              <a:rPr lang="en-US" sz="1800" dirty="0" err="1">
                <a:solidFill>
                  <a:schemeClr val="tx1"/>
                </a:solidFill>
              </a:rPr>
              <a:t>sinfo</a:t>
            </a:r>
            <a:r>
              <a:rPr lang="en-US" sz="1800" dirty="0">
                <a:solidFill>
                  <a:schemeClr val="tx1"/>
                </a:solidFill>
              </a:rPr>
              <a:t> -o "%20P %5D %6t %8z %10m %10d %11l %N"'</a:t>
            </a:r>
          </a:p>
          <a:p>
            <a:pPr marL="0" indent="0">
              <a:buNone/>
            </a:pPr>
            <a:r>
              <a:rPr lang="en-US" sz="1800" dirty="0">
                <a:solidFill>
                  <a:schemeClr val="tx1"/>
                </a:solidFill>
              </a:rPr>
              <a:t>alias </a:t>
            </a:r>
            <a:r>
              <a:rPr lang="en-US" sz="1800" b="1" dirty="0" err="1">
                <a:solidFill>
                  <a:schemeClr val="tx1"/>
                </a:solidFill>
              </a:rPr>
              <a:t>sq</a:t>
            </a:r>
            <a:r>
              <a:rPr lang="en-US" sz="1800" dirty="0">
                <a:solidFill>
                  <a:schemeClr val="tx1"/>
                </a:solidFill>
              </a:rPr>
              <a:t> '</a:t>
            </a:r>
            <a:r>
              <a:rPr lang="en-US" sz="1800" dirty="0" err="1">
                <a:solidFill>
                  <a:schemeClr val="tx1"/>
                </a:solidFill>
              </a:rPr>
              <a:t>squeue</a:t>
            </a:r>
            <a:r>
              <a:rPr lang="en-US" sz="1800" dirty="0">
                <a:solidFill>
                  <a:schemeClr val="tx1"/>
                </a:solidFill>
              </a:rPr>
              <a:t> -o "%8i %12j %4t %10u %20q %20a %10g %20P %10Q %5D %11l %11L %R"‘</a:t>
            </a:r>
          </a:p>
          <a:p>
            <a:pPr marL="0" indent="0">
              <a:buNone/>
            </a:pPr>
            <a:r>
              <a:rPr lang="en-US" sz="1800" dirty="0"/>
              <a:t>See: </a:t>
            </a:r>
            <a:r>
              <a:rPr lang="en-US" sz="2000" dirty="0">
                <a:hlinkClick r:id="rId3"/>
              </a:rPr>
              <a:t>https://www.chpc.utah.edu/documentation/software/slurm.php#aliases</a:t>
            </a:r>
            <a:r>
              <a:rPr lang="en-US" sz="2000" dirty="0"/>
              <a:t> </a:t>
            </a:r>
          </a:p>
          <a:p>
            <a:pPr eaLnBrk="1" hangingPunct="1">
              <a:buFontTx/>
              <a:buNone/>
            </a:pPr>
            <a:endParaRPr lang="en-US" dirty="0"/>
          </a:p>
          <a:p>
            <a:pPr eaLnBrk="1" hangingPunct="1">
              <a:buFontTx/>
              <a:buNone/>
            </a:pPr>
            <a:endParaRPr lang="en-US" sz="2400" dirty="0"/>
          </a:p>
        </p:txBody>
      </p:sp>
    </p:spTree>
    <p:extLst>
      <p:ext uri="{BB962C8B-B14F-4D97-AF65-F5344CB8AC3E}">
        <p14:creationId xmlns:p14="http://schemas.microsoft.com/office/powerpoint/2010/main" val="55809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What is </a:t>
            </a:r>
            <a:r>
              <a:rPr lang="en-US" sz="3800" b="1" dirty="0" err="1">
                <a:solidFill>
                  <a:srgbClr val="990000"/>
                </a:solidFill>
                <a:latin typeface="Arial (Body)"/>
              </a:rPr>
              <a:t>Slurm</a:t>
            </a:r>
            <a:r>
              <a:rPr lang="en-US" sz="3800" b="1" dirty="0">
                <a:solidFill>
                  <a:srgbClr val="990000"/>
                </a:solidFill>
                <a:latin typeface="Arial (Body)"/>
              </a:rPr>
              <a:t>?</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76200" y="2057400"/>
            <a:ext cx="9296400" cy="4572000"/>
          </a:xfrm>
        </p:spPr>
        <p:txBody>
          <a:bodyPr/>
          <a:lstStyle/>
          <a:p>
            <a:pPr>
              <a:lnSpc>
                <a:spcPct val="150000"/>
              </a:lnSpc>
            </a:pPr>
            <a:r>
              <a:rPr lang="en-US" sz="2400" dirty="0">
                <a:solidFill>
                  <a:schemeClr val="tx1"/>
                </a:solidFill>
              </a:rPr>
              <a:t>Formerly known as </a:t>
            </a:r>
            <a:r>
              <a:rPr lang="en-US" sz="2400" b="1" i="1" dirty="0">
                <a:solidFill>
                  <a:schemeClr val="tx1"/>
                </a:solidFill>
              </a:rPr>
              <a:t>S</a:t>
            </a:r>
            <a:r>
              <a:rPr lang="en-US" sz="2400" dirty="0">
                <a:solidFill>
                  <a:schemeClr val="tx1"/>
                </a:solidFill>
              </a:rPr>
              <a:t>imple </a:t>
            </a:r>
            <a:r>
              <a:rPr lang="en-US" sz="2400" b="1" i="1" dirty="0">
                <a:solidFill>
                  <a:schemeClr val="tx1"/>
                </a:solidFill>
              </a:rPr>
              <a:t>L</a:t>
            </a:r>
            <a:r>
              <a:rPr lang="en-US" sz="2400" dirty="0">
                <a:solidFill>
                  <a:schemeClr val="tx1"/>
                </a:solidFill>
              </a:rPr>
              <a:t>inux </a:t>
            </a:r>
            <a:r>
              <a:rPr lang="en-US" sz="2400" b="1" i="1" dirty="0">
                <a:solidFill>
                  <a:schemeClr val="tx1"/>
                </a:solidFill>
              </a:rPr>
              <a:t>U</a:t>
            </a:r>
            <a:r>
              <a:rPr lang="en-US" sz="2400" dirty="0">
                <a:solidFill>
                  <a:schemeClr val="tx1"/>
                </a:solidFill>
              </a:rPr>
              <a:t>tility for </a:t>
            </a:r>
            <a:r>
              <a:rPr lang="en-US" sz="2400" b="1" i="1" dirty="0">
                <a:solidFill>
                  <a:schemeClr val="tx1"/>
                </a:solidFill>
              </a:rPr>
              <a:t>R</a:t>
            </a:r>
            <a:r>
              <a:rPr lang="en-US" sz="2400" dirty="0">
                <a:solidFill>
                  <a:schemeClr val="tx1"/>
                </a:solidFill>
              </a:rPr>
              <a:t>esource </a:t>
            </a:r>
            <a:r>
              <a:rPr lang="en-US" sz="2400" b="1" i="1" dirty="0">
                <a:solidFill>
                  <a:schemeClr val="tx1"/>
                </a:solidFill>
              </a:rPr>
              <a:t>M</a:t>
            </a:r>
            <a:r>
              <a:rPr lang="en-US" sz="2400" dirty="0">
                <a:solidFill>
                  <a:schemeClr val="tx1"/>
                </a:solidFill>
              </a:rPr>
              <a:t>anagement</a:t>
            </a:r>
          </a:p>
          <a:p>
            <a:pPr>
              <a:lnSpc>
                <a:spcPct val="150000"/>
              </a:lnSpc>
            </a:pPr>
            <a:r>
              <a:rPr lang="en-US" sz="2400" dirty="0">
                <a:solidFill>
                  <a:schemeClr val="tx1"/>
                </a:solidFill>
              </a:rPr>
              <a:t>Open-source workload manager for supercomputers/clusters</a:t>
            </a:r>
          </a:p>
          <a:p>
            <a:pPr lvl="1">
              <a:lnSpc>
                <a:spcPct val="150000"/>
              </a:lnSpc>
            </a:pPr>
            <a:r>
              <a:rPr lang="en-US" sz="2000" dirty="0">
                <a:solidFill>
                  <a:schemeClr val="tx1"/>
                </a:solidFill>
              </a:rPr>
              <a:t>Manage resources (nodes/cores/memory/interconnect/</a:t>
            </a:r>
            <a:r>
              <a:rPr lang="en-US" sz="2000" dirty="0" err="1">
                <a:solidFill>
                  <a:schemeClr val="tx1"/>
                </a:solidFill>
              </a:rPr>
              <a:t>gpus</a:t>
            </a:r>
            <a:r>
              <a:rPr lang="en-US" sz="2000" dirty="0">
                <a:solidFill>
                  <a:schemeClr val="tx1"/>
                </a:solidFill>
              </a:rPr>
              <a:t>)</a:t>
            </a:r>
          </a:p>
          <a:p>
            <a:pPr lvl="1">
              <a:lnSpc>
                <a:spcPct val="150000"/>
              </a:lnSpc>
            </a:pPr>
            <a:r>
              <a:rPr lang="en-US" sz="2000" dirty="0">
                <a:solidFill>
                  <a:schemeClr val="tx1"/>
                </a:solidFill>
              </a:rPr>
              <a:t>Schedule jobs (queueing/prioritization)</a:t>
            </a:r>
          </a:p>
          <a:p>
            <a:pPr>
              <a:lnSpc>
                <a:spcPct val="150000"/>
              </a:lnSpc>
            </a:pPr>
            <a:r>
              <a:rPr lang="en-US" sz="2400" dirty="0">
                <a:solidFill>
                  <a:schemeClr val="tx1"/>
                </a:solidFill>
              </a:rPr>
              <a:t>Used by 60% of the TOP500 supercomputers</a:t>
            </a:r>
            <a:r>
              <a:rPr lang="en-US" sz="2400" baseline="30000" dirty="0">
                <a:solidFill>
                  <a:schemeClr val="tx1"/>
                </a:solidFill>
              </a:rPr>
              <a:t>1</a:t>
            </a:r>
          </a:p>
          <a:p>
            <a:pPr>
              <a:lnSpc>
                <a:spcPct val="150000"/>
              </a:lnSpc>
            </a:pPr>
            <a:r>
              <a:rPr lang="en-US" sz="2400" dirty="0">
                <a:solidFill>
                  <a:schemeClr val="tx1"/>
                </a:solidFill>
              </a:rPr>
              <a:t>Fun fact: development team based in Lehi, UT</a:t>
            </a:r>
          </a:p>
          <a:p>
            <a:pPr marL="0" indent="0">
              <a:buNone/>
            </a:pPr>
            <a:endParaRPr lang="en-US" sz="1400" dirty="0">
              <a:solidFill>
                <a:schemeClr val="tx1"/>
              </a:solidFill>
            </a:endParaRPr>
          </a:p>
          <a:p>
            <a:pPr marL="0" indent="0">
              <a:buNone/>
            </a:pPr>
            <a:r>
              <a:rPr lang="en-US" sz="1400" dirty="0">
                <a:solidFill>
                  <a:schemeClr val="tx1"/>
                </a:solidFill>
              </a:rPr>
              <a:t>[1] </a:t>
            </a:r>
            <a:r>
              <a:rPr lang="en-US" sz="1400" dirty="0">
                <a:solidFill>
                  <a:schemeClr val="tx1"/>
                </a:solidFill>
                <a:hlinkClick r:id="rId3">
                  <a:extLst>
                    <a:ext uri="{A12FA001-AC4F-418D-AE19-62706E023703}">
                      <ahyp:hlinkClr xmlns:ahyp="http://schemas.microsoft.com/office/drawing/2018/hyperlinkcolor" val="tx"/>
                    </a:ext>
                  </a:extLst>
                </a:hlinkClick>
              </a:rPr>
              <a:t>https://en.wikipedia.org/wiki/Slurm_Workload_Manager</a:t>
            </a:r>
            <a:r>
              <a:rPr lang="en-US" sz="1400" dirty="0">
                <a:solidFill>
                  <a:schemeClr val="tx1"/>
                </a:solidFill>
              </a:rPr>
              <a:t> </a:t>
            </a:r>
            <a:r>
              <a:rPr lang="en-US" sz="1100" dirty="0">
                <a:solidFill>
                  <a:schemeClr val="tx1"/>
                </a:solidFill>
              </a:rPr>
              <a:t>(2023 Jun)</a:t>
            </a:r>
          </a:p>
          <a:p>
            <a:pPr marL="0" indent="0">
              <a:buNone/>
            </a:pPr>
            <a:endParaRPr lang="en-US" sz="2400" dirty="0">
              <a:solidFill>
                <a:schemeClr val="tx1"/>
              </a:solidFill>
            </a:endParaRPr>
          </a:p>
        </p:txBody>
      </p:sp>
      <p:pic>
        <p:nvPicPr>
          <p:cNvPr id="1026" name="Picture 2" descr="Slurm Workload Manager - Wikipedia">
            <a:extLst>
              <a:ext uri="{FF2B5EF4-FFF2-40B4-BE49-F238E27FC236}">
                <a16:creationId xmlns:a16="http://schemas.microsoft.com/office/drawing/2014/main" id="{8DA325BB-C238-BA4B-4071-522019FFF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263229"/>
            <a:ext cx="2007235" cy="1836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69901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Running interactive batch jobs</a:t>
            </a:r>
          </a:p>
        </p:txBody>
      </p:sp>
      <p:sp>
        <p:nvSpPr>
          <p:cNvPr id="18435" name="Rectangle 3"/>
          <p:cNvSpPr>
            <a:spLocks noGrp="1" noChangeArrowheads="1"/>
          </p:cNvSpPr>
          <p:nvPr>
            <p:ph idx="1"/>
          </p:nvPr>
        </p:nvSpPr>
        <p:spPr>
          <a:xfrm>
            <a:off x="47846" y="1909762"/>
            <a:ext cx="9048308" cy="4876800"/>
          </a:xfrm>
        </p:spPr>
        <p:txBody>
          <a:bodyPr/>
          <a:lstStyle/>
          <a:p>
            <a:r>
              <a:rPr lang="en-US" sz="2800" dirty="0"/>
              <a:t>An interactive command is launched through the </a:t>
            </a:r>
            <a:r>
              <a:rPr lang="en-US" sz="2800" b="1" dirty="0" err="1">
                <a:latin typeface="Consolas" panose="020B0609020204030204" pitchFamily="49" charset="0"/>
                <a:cs typeface="Consolas" panose="020B0609020204030204" pitchFamily="49" charset="0"/>
              </a:rPr>
              <a:t>salloc</a:t>
            </a:r>
            <a:r>
              <a:rPr lang="en-US" sz="2800" dirty="0"/>
              <a:t> command</a:t>
            </a:r>
            <a:endParaRPr lang="en-US" sz="2700" b="1" i="1" dirty="0"/>
          </a:p>
        </p:txBody>
      </p:sp>
    </p:spTree>
    <p:extLst>
      <p:ext uri="{BB962C8B-B14F-4D97-AF65-F5344CB8AC3E}">
        <p14:creationId xmlns:p14="http://schemas.microsoft.com/office/powerpoint/2010/main" val="223574121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Running interactive batch jobs</a:t>
            </a:r>
          </a:p>
        </p:txBody>
      </p:sp>
      <p:sp>
        <p:nvSpPr>
          <p:cNvPr id="18435" name="Rectangle 3"/>
          <p:cNvSpPr>
            <a:spLocks noGrp="1" noChangeArrowheads="1"/>
          </p:cNvSpPr>
          <p:nvPr>
            <p:ph idx="1"/>
          </p:nvPr>
        </p:nvSpPr>
        <p:spPr>
          <a:xfrm>
            <a:off x="47846" y="1909762"/>
            <a:ext cx="9048308" cy="4876800"/>
          </a:xfrm>
        </p:spPr>
        <p:txBody>
          <a:bodyPr/>
          <a:lstStyle/>
          <a:p>
            <a:r>
              <a:rPr lang="en-US" sz="2800" dirty="0"/>
              <a:t>An interactive command is launched through the </a:t>
            </a:r>
            <a:r>
              <a:rPr lang="en-US" sz="2800" b="1" dirty="0" err="1">
                <a:latin typeface="Consolas" panose="020B0609020204030204" pitchFamily="49" charset="0"/>
                <a:cs typeface="Consolas" panose="020B0609020204030204" pitchFamily="49" charset="0"/>
              </a:rPr>
              <a:t>salloc</a:t>
            </a:r>
            <a:r>
              <a:rPr lang="en-US" sz="2800" dirty="0"/>
              <a:t> command</a:t>
            </a:r>
            <a:br>
              <a:rPr lang="en-US" sz="1600" dirty="0"/>
            </a:br>
            <a:r>
              <a:rPr lang="en-US" sz="1800" dirty="0" err="1">
                <a:latin typeface="Courier" pitchFamily="49" charset="0"/>
              </a:rPr>
              <a:t>salloc</a:t>
            </a:r>
            <a:r>
              <a:rPr lang="en-US" sz="1800" dirty="0">
                <a:latin typeface="Courier" pitchFamily="49" charset="0"/>
              </a:rPr>
              <a:t> --time=8:00:00 -–</a:t>
            </a:r>
            <a:r>
              <a:rPr lang="en-US" sz="1800" dirty="0" err="1">
                <a:latin typeface="Courier" pitchFamily="49" charset="0"/>
              </a:rPr>
              <a:t>ntasks</a:t>
            </a:r>
            <a:r>
              <a:rPr lang="en-US" sz="1800" dirty="0">
                <a:latin typeface="Courier" pitchFamily="49" charset="0"/>
              </a:rPr>
              <a:t>=4 --nodes=1 –-mem=16G          --account=&lt;account&gt;  --partition=</a:t>
            </a:r>
            <a:r>
              <a:rPr lang="en-US" sz="1800" dirty="0" err="1">
                <a:latin typeface="Courier" pitchFamily="49" charset="0"/>
              </a:rPr>
              <a:t>kingspeak</a:t>
            </a:r>
            <a:r>
              <a:rPr lang="en-US" sz="1800" dirty="0">
                <a:latin typeface="Courier" pitchFamily="49" charset="0"/>
              </a:rPr>
              <a:t>-shared </a:t>
            </a:r>
            <a:endParaRPr lang="en-US" sz="2000" dirty="0">
              <a:latin typeface="Courier" pitchFamily="49" charset="0"/>
            </a:endParaRPr>
          </a:p>
        </p:txBody>
      </p:sp>
    </p:spTree>
    <p:extLst>
      <p:ext uri="{BB962C8B-B14F-4D97-AF65-F5344CB8AC3E}">
        <p14:creationId xmlns:p14="http://schemas.microsoft.com/office/powerpoint/2010/main" val="190096617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Running interactive batch jobs</a:t>
            </a:r>
          </a:p>
        </p:txBody>
      </p:sp>
      <p:sp>
        <p:nvSpPr>
          <p:cNvPr id="18435" name="Rectangle 3"/>
          <p:cNvSpPr>
            <a:spLocks noGrp="1" noChangeArrowheads="1"/>
          </p:cNvSpPr>
          <p:nvPr>
            <p:ph idx="1"/>
          </p:nvPr>
        </p:nvSpPr>
        <p:spPr>
          <a:xfrm>
            <a:off x="47846" y="1909762"/>
            <a:ext cx="9048308" cy="4876800"/>
          </a:xfrm>
        </p:spPr>
        <p:txBody>
          <a:bodyPr/>
          <a:lstStyle/>
          <a:p>
            <a:r>
              <a:rPr lang="en-US" sz="2800" dirty="0"/>
              <a:t>An interactive command is launched through the </a:t>
            </a:r>
            <a:r>
              <a:rPr lang="en-US" sz="2800" b="1" dirty="0" err="1">
                <a:latin typeface="Consolas" panose="020B0609020204030204" pitchFamily="49" charset="0"/>
                <a:cs typeface="Consolas" panose="020B0609020204030204" pitchFamily="49" charset="0"/>
              </a:rPr>
              <a:t>salloc</a:t>
            </a:r>
            <a:r>
              <a:rPr lang="en-US" sz="2800" dirty="0"/>
              <a:t> command</a:t>
            </a:r>
            <a:br>
              <a:rPr lang="en-US" sz="1600" dirty="0"/>
            </a:br>
            <a:r>
              <a:rPr lang="en-US" sz="1800" dirty="0" err="1">
                <a:latin typeface="Courier" pitchFamily="49" charset="0"/>
              </a:rPr>
              <a:t>salloc</a:t>
            </a:r>
            <a:r>
              <a:rPr lang="en-US" sz="1800" dirty="0">
                <a:latin typeface="Courier" pitchFamily="49" charset="0"/>
              </a:rPr>
              <a:t> --time=8:00:00 -–</a:t>
            </a:r>
            <a:r>
              <a:rPr lang="en-US" sz="1800" dirty="0" err="1">
                <a:latin typeface="Courier" pitchFamily="49" charset="0"/>
              </a:rPr>
              <a:t>ntasks</a:t>
            </a:r>
            <a:r>
              <a:rPr lang="en-US" sz="1800" dirty="0">
                <a:latin typeface="Courier" pitchFamily="49" charset="0"/>
              </a:rPr>
              <a:t>=4 --nodes=1 –-mem=16G          --account=&lt;account&gt;  --partition=</a:t>
            </a:r>
            <a:r>
              <a:rPr lang="en-US" sz="1800" dirty="0" err="1">
                <a:latin typeface="Courier" pitchFamily="49" charset="0"/>
              </a:rPr>
              <a:t>kingspeak</a:t>
            </a:r>
            <a:r>
              <a:rPr lang="en-US" sz="1800" dirty="0">
                <a:latin typeface="Courier" pitchFamily="49" charset="0"/>
              </a:rPr>
              <a:t>-shared </a:t>
            </a:r>
          </a:p>
          <a:p>
            <a:r>
              <a:rPr lang="en-US" sz="2800" dirty="0"/>
              <a:t>Use of </a:t>
            </a:r>
            <a:r>
              <a:rPr lang="en-US" sz="2800" dirty="0" err="1"/>
              <a:t>FastX</a:t>
            </a:r>
            <a:r>
              <a:rPr lang="en-US" sz="2800" dirty="0"/>
              <a:t> connection is highly recommended</a:t>
            </a:r>
          </a:p>
          <a:p>
            <a:pPr lvl="1"/>
            <a:r>
              <a:rPr lang="en-US" sz="2400" dirty="0"/>
              <a:t> support GUI applications</a:t>
            </a:r>
          </a:p>
          <a:p>
            <a:pPr lvl="1"/>
            <a:r>
              <a:rPr lang="en-US" sz="2400" dirty="0"/>
              <a:t> keep your sessions alive</a:t>
            </a:r>
          </a:p>
        </p:txBody>
      </p:sp>
    </p:spTree>
    <p:extLst>
      <p:ext uri="{BB962C8B-B14F-4D97-AF65-F5344CB8AC3E}">
        <p14:creationId xmlns:p14="http://schemas.microsoft.com/office/powerpoint/2010/main" val="52801916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a:solidFill>
                  <a:srgbClr val="990000"/>
                </a:solidFill>
                <a:latin typeface="+mn-lt"/>
              </a:rPr>
              <a:t>Running interactive batch jobs</a:t>
            </a:r>
          </a:p>
        </p:txBody>
      </p:sp>
      <p:sp>
        <p:nvSpPr>
          <p:cNvPr id="18435" name="Rectangle 3"/>
          <p:cNvSpPr>
            <a:spLocks noGrp="1" noChangeArrowheads="1"/>
          </p:cNvSpPr>
          <p:nvPr>
            <p:ph idx="1"/>
          </p:nvPr>
        </p:nvSpPr>
        <p:spPr>
          <a:xfrm>
            <a:off x="47846" y="1909762"/>
            <a:ext cx="9048308" cy="4876800"/>
          </a:xfrm>
        </p:spPr>
        <p:txBody>
          <a:bodyPr/>
          <a:lstStyle/>
          <a:p>
            <a:r>
              <a:rPr lang="en-US" sz="2800" dirty="0"/>
              <a:t>An interactive command is launched through the </a:t>
            </a:r>
            <a:r>
              <a:rPr lang="en-US" sz="2800" b="1" dirty="0" err="1">
                <a:latin typeface="Consolas" panose="020B0609020204030204" pitchFamily="49" charset="0"/>
                <a:cs typeface="Consolas" panose="020B0609020204030204" pitchFamily="49" charset="0"/>
              </a:rPr>
              <a:t>salloc</a:t>
            </a:r>
            <a:r>
              <a:rPr lang="en-US" sz="2800" dirty="0"/>
              <a:t> command</a:t>
            </a:r>
            <a:br>
              <a:rPr lang="en-US" sz="1600" dirty="0"/>
            </a:br>
            <a:r>
              <a:rPr lang="en-US" sz="1800" dirty="0" err="1">
                <a:latin typeface="Courier" pitchFamily="49" charset="0"/>
              </a:rPr>
              <a:t>salloc</a:t>
            </a:r>
            <a:r>
              <a:rPr lang="en-US" sz="1800" dirty="0">
                <a:latin typeface="Courier" pitchFamily="49" charset="0"/>
              </a:rPr>
              <a:t> --time=8:00:00 -–</a:t>
            </a:r>
            <a:r>
              <a:rPr lang="en-US" sz="1800" dirty="0" err="1">
                <a:latin typeface="Courier" pitchFamily="49" charset="0"/>
              </a:rPr>
              <a:t>ntasks</a:t>
            </a:r>
            <a:r>
              <a:rPr lang="en-US" sz="1800" dirty="0">
                <a:latin typeface="Courier" pitchFamily="49" charset="0"/>
              </a:rPr>
              <a:t>=4 --nodes=1 –-mem=16G          --account=&lt;account&gt;  --partition=</a:t>
            </a:r>
            <a:r>
              <a:rPr lang="en-US" sz="1800" dirty="0" err="1">
                <a:latin typeface="Courier" pitchFamily="49" charset="0"/>
              </a:rPr>
              <a:t>kingspeak</a:t>
            </a:r>
            <a:r>
              <a:rPr lang="en-US" sz="1800" dirty="0">
                <a:latin typeface="Courier" pitchFamily="49" charset="0"/>
              </a:rPr>
              <a:t>-shared </a:t>
            </a:r>
          </a:p>
          <a:p>
            <a:r>
              <a:rPr lang="en-US" sz="2800" dirty="0"/>
              <a:t>Use of </a:t>
            </a:r>
            <a:r>
              <a:rPr lang="en-US" sz="2800" dirty="0" err="1"/>
              <a:t>FastX</a:t>
            </a:r>
            <a:r>
              <a:rPr lang="en-US" sz="2800" dirty="0"/>
              <a:t> connection is highly recommended</a:t>
            </a:r>
          </a:p>
          <a:p>
            <a:pPr lvl="1"/>
            <a:r>
              <a:rPr lang="en-US" sz="2400" dirty="0"/>
              <a:t> support GUI applications</a:t>
            </a:r>
          </a:p>
          <a:p>
            <a:pPr lvl="1"/>
            <a:r>
              <a:rPr lang="en-US" sz="2400" dirty="0"/>
              <a:t> keep your sessions alive</a:t>
            </a:r>
          </a:p>
          <a:p>
            <a:pPr marL="0" indent="0">
              <a:buNone/>
            </a:pPr>
            <a:endParaRPr lang="en-US" sz="900" b="1" i="1" dirty="0"/>
          </a:p>
          <a:p>
            <a:pPr marL="0" indent="0">
              <a:buNone/>
            </a:pPr>
            <a:r>
              <a:rPr lang="en-US" sz="2400" b="1" i="1" dirty="0"/>
              <a:t>Open OnDemand is another option to start interactive sessions</a:t>
            </a:r>
            <a:endParaRPr lang="en-US" sz="2700" b="1" i="1" dirty="0"/>
          </a:p>
        </p:txBody>
      </p:sp>
    </p:spTree>
    <p:extLst>
      <p:ext uri="{BB962C8B-B14F-4D97-AF65-F5344CB8AC3E}">
        <p14:creationId xmlns:p14="http://schemas.microsoft.com/office/powerpoint/2010/main" val="64197691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accent2"/>
                </a:solidFill>
                <a:latin typeface="Arial"/>
                <a:ea typeface="Arial"/>
                <a:cs typeface="Arial"/>
                <a:sym typeface="Arial"/>
                <a:rtl val="0"/>
              </a:rPr>
              <a:t>Using GPU Nodes</a:t>
            </a:r>
          </a:p>
          <a:p>
            <a:pPr marL="452438"/>
            <a:r>
              <a:rPr lang="en-US" sz="2400" baseline="0" dirty="0">
                <a:solidFill>
                  <a:schemeClr val="tx1"/>
                </a:solidFill>
                <a:latin typeface="Arial"/>
                <a:ea typeface="Arial"/>
                <a:cs typeface="Arial"/>
                <a:sym typeface="Arial"/>
                <a:rtl val="0"/>
              </a:rPr>
              <a:t>Job Priority &amp; Performance</a:t>
            </a:r>
          </a:p>
          <a:p>
            <a:pPr marL="0" indent="0">
              <a:buNone/>
            </a:pP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2090223065"/>
      </p:ext>
    </p:extLst>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066800"/>
            <a:ext cx="8153400" cy="838200"/>
          </a:xfrm>
        </p:spPr>
        <p:txBody>
          <a:bodyPr/>
          <a:lstStyle/>
          <a:p>
            <a:pPr algn="ctr" eaLnBrk="1" hangingPunct="1"/>
            <a:r>
              <a:rPr lang="en-US" sz="4000" b="1" dirty="0" err="1">
                <a:solidFill>
                  <a:srgbClr val="990000"/>
                </a:solidFill>
                <a:latin typeface="+mn-lt"/>
              </a:rPr>
              <a:t>Slurm</a:t>
            </a:r>
            <a:r>
              <a:rPr lang="en-US" sz="4000" b="1" dirty="0">
                <a:solidFill>
                  <a:srgbClr val="990000"/>
                </a:solidFill>
                <a:latin typeface="+mn-lt"/>
              </a:rPr>
              <a:t> for use of GPU Nodes</a:t>
            </a:r>
          </a:p>
        </p:txBody>
      </p:sp>
      <p:sp>
        <p:nvSpPr>
          <p:cNvPr id="18435" name="Rectangle 3"/>
          <p:cNvSpPr>
            <a:spLocks noGrp="1" noChangeArrowheads="1"/>
          </p:cNvSpPr>
          <p:nvPr>
            <p:ph idx="1"/>
          </p:nvPr>
        </p:nvSpPr>
        <p:spPr>
          <a:xfrm>
            <a:off x="19291" y="1752601"/>
            <a:ext cx="9144000" cy="381000"/>
          </a:xfrm>
        </p:spPr>
        <p:txBody>
          <a:bodyPr/>
          <a:lstStyle/>
          <a:p>
            <a:r>
              <a:rPr lang="en-US" sz="1800" dirty="0"/>
              <a:t>GPU nodes are on </a:t>
            </a:r>
            <a:r>
              <a:rPr lang="en-US" sz="1800" dirty="0" err="1"/>
              <a:t>lonepeak</a:t>
            </a:r>
            <a:r>
              <a:rPr lang="en-US" sz="1800" dirty="0"/>
              <a:t>, </a:t>
            </a:r>
            <a:r>
              <a:rPr lang="en-US" sz="1800" dirty="0" err="1"/>
              <a:t>kingspeak</a:t>
            </a:r>
            <a:r>
              <a:rPr lang="en-US" sz="1800" dirty="0"/>
              <a:t>, </a:t>
            </a:r>
            <a:r>
              <a:rPr lang="en-US" sz="1800" dirty="0" err="1"/>
              <a:t>notchpeak</a:t>
            </a:r>
            <a:r>
              <a:rPr lang="en-US" sz="1800" dirty="0"/>
              <a:t> (and redwood in the PE)</a:t>
            </a:r>
          </a:p>
        </p:txBody>
      </p:sp>
      <p:sp>
        <p:nvSpPr>
          <p:cNvPr id="2" name="TextBox 1">
            <a:extLst>
              <a:ext uri="{FF2B5EF4-FFF2-40B4-BE49-F238E27FC236}">
                <a16:creationId xmlns:a16="http://schemas.microsoft.com/office/drawing/2014/main" id="{1001427C-6440-7179-F9DE-AE614954063A}"/>
              </a:ext>
            </a:extLst>
          </p:cNvPr>
          <p:cNvSpPr txBox="1"/>
          <p:nvPr/>
        </p:nvSpPr>
        <p:spPr>
          <a:xfrm>
            <a:off x="19291" y="2057400"/>
            <a:ext cx="9032821" cy="923330"/>
          </a:xfrm>
          <a:prstGeom prst="rect">
            <a:avLst/>
          </a:prstGeom>
          <a:noFill/>
        </p:spPr>
        <p:txBody>
          <a:bodyPr wrap="square" rtlCol="0">
            <a:spAutoFit/>
          </a:bodyPr>
          <a:lstStyle/>
          <a:p>
            <a:pPr marL="342900" indent="-342900">
              <a:buFont typeface="Arial" panose="020B0604020202020204" pitchFamily="34" charset="0"/>
              <a:buChar char="•"/>
            </a:pPr>
            <a:r>
              <a:rPr lang="en-US" sz="1800" dirty="0"/>
              <a:t>Info on GPU nodes found at </a:t>
            </a:r>
            <a:r>
              <a:rPr lang="en-US" sz="1800" dirty="0">
                <a:hlinkClick r:id="rId3"/>
              </a:rPr>
              <a:t>https://chpc.utah.edu/documentation/guides/gpus-accelerators.php</a:t>
            </a:r>
            <a:r>
              <a:rPr lang="en-US" sz="1800" dirty="0"/>
              <a:t> </a:t>
            </a:r>
          </a:p>
          <a:p>
            <a:pPr marL="342900" indent="-342900">
              <a:buFont typeface="Arial" panose="020B0604020202020204" pitchFamily="34" charset="0"/>
              <a:buChar char="•"/>
            </a:pPr>
            <a:endParaRPr lang="en-US" sz="1800" dirty="0"/>
          </a:p>
        </p:txBody>
      </p:sp>
      <p:sp>
        <p:nvSpPr>
          <p:cNvPr id="3" name="TextBox 2">
            <a:extLst>
              <a:ext uri="{FF2B5EF4-FFF2-40B4-BE49-F238E27FC236}">
                <a16:creationId xmlns:a16="http://schemas.microsoft.com/office/drawing/2014/main" id="{1EBFCED0-B506-ADF0-4511-F63FEA45078D}"/>
              </a:ext>
            </a:extLst>
          </p:cNvPr>
          <p:cNvSpPr txBox="1"/>
          <p:nvPr/>
        </p:nvSpPr>
        <p:spPr>
          <a:xfrm>
            <a:off x="19291" y="2671465"/>
            <a:ext cx="8458200"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a:t>There are both general (open to all users) and owner GPU nodes (available via owner-</a:t>
            </a:r>
            <a:r>
              <a:rPr lang="en-US" sz="1800" dirty="0" err="1"/>
              <a:t>gpu</a:t>
            </a:r>
            <a:r>
              <a:rPr lang="en-US" sz="1800" dirty="0"/>
              <a:t>-guest, with preemption, to all uses)</a:t>
            </a:r>
          </a:p>
          <a:p>
            <a:pPr marL="285750" indent="-285750">
              <a:buFont typeface="Arial" panose="020B0604020202020204" pitchFamily="34" charset="0"/>
              <a:buChar char="•"/>
            </a:pPr>
            <a:endParaRPr lang="en-US" sz="1800" dirty="0"/>
          </a:p>
        </p:txBody>
      </p:sp>
      <p:sp>
        <p:nvSpPr>
          <p:cNvPr id="4" name="TextBox 3">
            <a:extLst>
              <a:ext uri="{FF2B5EF4-FFF2-40B4-BE49-F238E27FC236}">
                <a16:creationId xmlns:a16="http://schemas.microsoft.com/office/drawing/2014/main" id="{42845476-028D-4827-00D0-AAE2D2D36C35}"/>
              </a:ext>
            </a:extLst>
          </p:cNvPr>
          <p:cNvSpPr txBox="1"/>
          <p:nvPr/>
        </p:nvSpPr>
        <p:spPr>
          <a:xfrm>
            <a:off x="28256" y="3266403"/>
            <a:ext cx="8458200" cy="861774"/>
          </a:xfrm>
          <a:prstGeom prst="rect">
            <a:avLst/>
          </a:prstGeom>
          <a:noFill/>
        </p:spPr>
        <p:txBody>
          <a:bodyPr wrap="square" rtlCol="0">
            <a:spAutoFit/>
          </a:bodyPr>
          <a:lstStyle/>
          <a:p>
            <a:pPr marL="285750" indent="-285750">
              <a:buFont typeface="Arial" panose="020B0604020202020204" pitchFamily="34" charset="0"/>
              <a:buChar char="•"/>
            </a:pPr>
            <a:r>
              <a:rPr lang="en-US" sz="1800" dirty="0"/>
              <a:t>At this time, general GPU nodes are run without allocation (no charge)</a:t>
            </a:r>
          </a:p>
          <a:p>
            <a:pPr lvl="1"/>
            <a:r>
              <a:rPr lang="en-US" sz="1400" dirty="0"/>
              <a:t>Must get added to the </a:t>
            </a:r>
            <a:r>
              <a:rPr lang="en-US" sz="1400" dirty="0" err="1"/>
              <a:t>gpu</a:t>
            </a:r>
            <a:r>
              <a:rPr lang="en-US" sz="1400" dirty="0"/>
              <a:t> accounts – Request via </a:t>
            </a:r>
            <a:r>
              <a:rPr lang="en-US" sz="1400" dirty="0">
                <a:hlinkClick r:id="rId4"/>
              </a:rPr>
              <a:t>helpdesk@chpc.utah.edu</a:t>
            </a:r>
            <a:endParaRPr lang="en-US" sz="1400" dirty="0"/>
          </a:p>
          <a:p>
            <a:pPr marL="285750" indent="-285750">
              <a:buFont typeface="Arial" panose="020B0604020202020204" pitchFamily="34" charset="0"/>
              <a:buChar char="•"/>
            </a:pPr>
            <a:endParaRPr lang="en-US" sz="1800" dirty="0"/>
          </a:p>
        </p:txBody>
      </p:sp>
      <p:sp>
        <p:nvSpPr>
          <p:cNvPr id="5" name="TextBox 4">
            <a:extLst>
              <a:ext uri="{FF2B5EF4-FFF2-40B4-BE49-F238E27FC236}">
                <a16:creationId xmlns:a16="http://schemas.microsoft.com/office/drawing/2014/main" id="{58925752-1D90-DE69-7D9F-1CBE93F50DD5}"/>
              </a:ext>
            </a:extLst>
          </p:cNvPr>
          <p:cNvSpPr txBox="1"/>
          <p:nvPr/>
        </p:nvSpPr>
        <p:spPr>
          <a:xfrm>
            <a:off x="23772" y="3848136"/>
            <a:ext cx="8586827"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a:t>GPU partitions set up in a shared mode only as most codes do not yet make efficient use of multiple GPUs so we have enabled node sharing</a:t>
            </a:r>
            <a:endParaRPr lang="en-US" sz="1400" dirty="0"/>
          </a:p>
          <a:p>
            <a:pPr marL="285750" indent="-285750">
              <a:buFont typeface="Arial" panose="020B0604020202020204" pitchFamily="34" charset="0"/>
              <a:buChar char="•"/>
            </a:pPr>
            <a:endParaRPr lang="en-US" sz="1800" dirty="0"/>
          </a:p>
        </p:txBody>
      </p:sp>
      <p:sp>
        <p:nvSpPr>
          <p:cNvPr id="6" name="TextBox 5">
            <a:extLst>
              <a:ext uri="{FF2B5EF4-FFF2-40B4-BE49-F238E27FC236}">
                <a16:creationId xmlns:a16="http://schemas.microsoft.com/office/drawing/2014/main" id="{10C444DE-2BD3-B1FE-79CB-A56A8D0A27E7}"/>
              </a:ext>
            </a:extLst>
          </p:cNvPr>
          <p:cNvSpPr txBox="1"/>
          <p:nvPr/>
        </p:nvSpPr>
        <p:spPr>
          <a:xfrm>
            <a:off x="28256" y="4466683"/>
            <a:ext cx="7167347" cy="369332"/>
          </a:xfrm>
          <a:prstGeom prst="rect">
            <a:avLst/>
          </a:prstGeom>
          <a:noFill/>
        </p:spPr>
        <p:txBody>
          <a:bodyPr wrap="none" rtlCol="0">
            <a:spAutoFit/>
          </a:bodyPr>
          <a:lstStyle/>
          <a:p>
            <a:pPr marL="285750" indent="-285750">
              <a:buFont typeface="Arial" panose="020B0604020202020204" pitchFamily="34" charset="0"/>
              <a:buChar char="•"/>
            </a:pPr>
            <a:r>
              <a:rPr lang="en-US" sz="1800" b="1" dirty="0">
                <a:solidFill>
                  <a:srgbClr val="FF0000"/>
                </a:solidFill>
              </a:rPr>
              <a:t>Use only if you are making use of the GPU for the calculation</a:t>
            </a:r>
          </a:p>
        </p:txBody>
      </p:sp>
    </p:spTree>
    <p:extLst>
      <p:ext uri="{BB962C8B-B14F-4D97-AF65-F5344CB8AC3E}">
        <p14:creationId xmlns:p14="http://schemas.microsoft.com/office/powerpoint/2010/main" val="2116682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Node Sharing on GPU nodes</a:t>
            </a:r>
            <a:endParaRPr lang="en-US" sz="2800" b="1" dirty="0">
              <a:solidFill>
                <a:srgbClr val="990000"/>
              </a:solidFill>
              <a:latin typeface="+mn-lt"/>
            </a:endParaRPr>
          </a:p>
        </p:txBody>
      </p:sp>
      <p:sp>
        <p:nvSpPr>
          <p:cNvPr id="18435" name="Rectangle 3"/>
          <p:cNvSpPr>
            <a:spLocks noGrp="1" noChangeArrowheads="1"/>
          </p:cNvSpPr>
          <p:nvPr>
            <p:ph idx="1"/>
          </p:nvPr>
        </p:nvSpPr>
        <p:spPr>
          <a:xfrm>
            <a:off x="95692" y="1828800"/>
            <a:ext cx="9048308" cy="1408831"/>
          </a:xfrm>
        </p:spPr>
        <p:txBody>
          <a:bodyPr/>
          <a:lstStyle/>
          <a:p>
            <a:r>
              <a:rPr lang="en-US" sz="2400" dirty="0"/>
              <a:t>In addition to selecting a GPU partition, you should:</a:t>
            </a:r>
          </a:p>
          <a:p>
            <a:r>
              <a:rPr lang="en-US" sz="2400" dirty="0"/>
              <a:t>#SBATCH --</a:t>
            </a:r>
            <a:r>
              <a:rPr lang="en-US" sz="2400" dirty="0" err="1"/>
              <a:t>gres</a:t>
            </a:r>
            <a:r>
              <a:rPr lang="en-US" sz="2400" dirty="0"/>
              <a:t>=</a:t>
            </a:r>
            <a:r>
              <a:rPr lang="en-US" sz="2400" dirty="0" err="1"/>
              <a:t>gpu</a:t>
            </a:r>
            <a:r>
              <a:rPr lang="en-US" sz="2400" dirty="0"/>
              <a:t> #at a minimum</a:t>
            </a:r>
          </a:p>
          <a:p>
            <a:r>
              <a:rPr lang="en-US" sz="2400" dirty="0"/>
              <a:t>#SBATCH –</a:t>
            </a:r>
            <a:r>
              <a:rPr lang="en-US" sz="2400" dirty="0" err="1"/>
              <a:t>gres</a:t>
            </a:r>
            <a:r>
              <a:rPr lang="en-US" sz="2400" dirty="0"/>
              <a:t>=</a:t>
            </a:r>
            <a:r>
              <a:rPr lang="en-US" sz="2400" dirty="0" err="1"/>
              <a:t>gpu</a:t>
            </a:r>
            <a:r>
              <a:rPr lang="en-US" sz="2400" dirty="0"/>
              <a:t>:&lt;</a:t>
            </a:r>
            <a:r>
              <a:rPr lang="en-US" sz="2400" dirty="0" err="1"/>
              <a:t>gpu</a:t>
            </a:r>
            <a:r>
              <a:rPr lang="en-US" sz="2400" dirty="0"/>
              <a:t>-type&gt;:&lt;</a:t>
            </a:r>
            <a:r>
              <a:rPr lang="en-US" sz="2400" dirty="0" err="1"/>
              <a:t>gpu</a:t>
            </a:r>
            <a:r>
              <a:rPr lang="en-US" sz="2400" dirty="0"/>
              <a:t>-count&gt;</a:t>
            </a:r>
          </a:p>
        </p:txBody>
      </p:sp>
      <p:graphicFrame>
        <p:nvGraphicFramePr>
          <p:cNvPr id="2" name="Table 1"/>
          <p:cNvGraphicFramePr>
            <a:graphicFrameLocks noGrp="1"/>
          </p:cNvGraphicFramePr>
          <p:nvPr>
            <p:extLst>
              <p:ext uri="{D42A27DB-BD31-4B8C-83A1-F6EECF244321}">
                <p14:modId xmlns:p14="http://schemas.microsoft.com/office/powerpoint/2010/main" val="329962804"/>
              </p:ext>
            </p:extLst>
          </p:nvPr>
        </p:nvGraphicFramePr>
        <p:xfrm>
          <a:off x="0" y="3237631"/>
          <a:ext cx="9144000" cy="3201324"/>
        </p:xfrm>
        <a:graphic>
          <a:graphicData uri="http://schemas.openxmlformats.org/drawingml/2006/table">
            <a:tbl>
              <a:tblPr/>
              <a:tblGrid>
                <a:gridCol w="3304954">
                  <a:extLst>
                    <a:ext uri="{9D8B030D-6E8A-4147-A177-3AD203B41FA5}">
                      <a16:colId xmlns:a16="http://schemas.microsoft.com/office/drawing/2014/main" val="2541775358"/>
                    </a:ext>
                  </a:extLst>
                </a:gridCol>
                <a:gridCol w="5839046">
                  <a:extLst>
                    <a:ext uri="{9D8B030D-6E8A-4147-A177-3AD203B41FA5}">
                      <a16:colId xmlns:a16="http://schemas.microsoft.com/office/drawing/2014/main" val="1650984156"/>
                    </a:ext>
                  </a:extLst>
                </a:gridCol>
              </a:tblGrid>
              <a:tr h="314036">
                <a:tc>
                  <a:txBody>
                    <a:bodyPr/>
                    <a:lstStyle/>
                    <a:p>
                      <a:r>
                        <a:rPr lang="en-US" b="1" dirty="0">
                          <a:effectLst/>
                        </a:rPr>
                        <a:t>Option</a:t>
                      </a:r>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b="1" dirty="0">
                          <a:effectLst/>
                        </a:rPr>
                        <a:t>Explanation</a:t>
                      </a:r>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70467931"/>
                  </a:ext>
                </a:extLst>
              </a:tr>
              <a:tr h="549564">
                <a:tc>
                  <a:txBody>
                    <a:bodyPr/>
                    <a:lstStyle/>
                    <a:p>
                      <a:r>
                        <a:rPr lang="en-US" dirty="0">
                          <a:effectLst/>
                        </a:rPr>
                        <a:t>#SBATCH --</a:t>
                      </a:r>
                      <a:r>
                        <a:rPr lang="en-US" dirty="0" err="1">
                          <a:effectLst/>
                        </a:rPr>
                        <a:t>gres</a:t>
                      </a:r>
                      <a:r>
                        <a:rPr lang="en-US" dirty="0">
                          <a:effectLst/>
                        </a:rPr>
                        <a:t>=gpu:p100:1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dirty="0">
                          <a:effectLst/>
                        </a:rPr>
                        <a:t>request one p100 GPU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79792008"/>
                  </a:ext>
                </a:extLst>
              </a:tr>
              <a:tr h="314036">
                <a:tc>
                  <a:txBody>
                    <a:bodyPr/>
                    <a:lstStyle/>
                    <a:p>
                      <a:r>
                        <a:rPr lang="en-US" dirty="0">
                          <a:effectLst/>
                        </a:rPr>
                        <a:t> #SBATCH --mem=4G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dirty="0">
                          <a:effectLst/>
                        </a:rPr>
                        <a:t>request 4 GB of RAM (default is 2GB/core</a:t>
                      </a:r>
                      <a:r>
                        <a:rPr lang="en-US" baseline="0" dirty="0">
                          <a:effectLst/>
                        </a:rPr>
                        <a:t> if not specified)</a:t>
                      </a:r>
                      <a:r>
                        <a:rPr lang="en-US" dirty="0">
                          <a:effectLst/>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16983967"/>
                  </a:ext>
                </a:extLst>
              </a:tr>
              <a:tr h="785091">
                <a:tc>
                  <a:txBody>
                    <a:bodyPr/>
                    <a:lstStyle/>
                    <a:p>
                      <a:r>
                        <a:rPr lang="en-US" dirty="0">
                          <a:effectLst/>
                        </a:rPr>
                        <a:t>#SBATCH --mem=0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request all memory of the node;</a:t>
                      </a:r>
                      <a:r>
                        <a:rPr lang="en-US" baseline="0" dirty="0">
                          <a:effectLst/>
                        </a:rPr>
                        <a:t> </a:t>
                      </a:r>
                      <a:r>
                        <a:rPr lang="en-US" dirty="0">
                          <a:effectLst/>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use this if you do not want to share the node as this will give you all</a:t>
                      </a:r>
                      <a:r>
                        <a:rPr lang="en-US" baseline="0" dirty="0">
                          <a:effectLst/>
                        </a:rPr>
                        <a:t> the memory</a:t>
                      </a:r>
                      <a:endParaRPr lang="en-US"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5907252"/>
                  </a:ext>
                </a:extLst>
              </a:tr>
              <a:tr h="314036">
                <a:tc>
                  <a:txBody>
                    <a:bodyPr/>
                    <a:lstStyle/>
                    <a:p>
                      <a:r>
                        <a:rPr lang="en-US" dirty="0">
                          <a:effectLst/>
                        </a:rPr>
                        <a:t>#SBATCH --</a:t>
                      </a:r>
                      <a:r>
                        <a:rPr lang="en-US" dirty="0" err="1">
                          <a:effectLst/>
                        </a:rPr>
                        <a:t>ntasks</a:t>
                      </a:r>
                      <a:r>
                        <a:rPr lang="en-US" dirty="0">
                          <a:effectLst/>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dirty="0">
                          <a:effectLst/>
                        </a:rPr>
                        <a:t>request 1 </a:t>
                      </a:r>
                      <a:r>
                        <a:rPr lang="en-US" dirty="0" err="1">
                          <a:effectLst/>
                        </a:rPr>
                        <a:t>cpu</a:t>
                      </a:r>
                      <a:r>
                        <a:rPr lang="en-US" dirty="0">
                          <a:effectLst/>
                        </a:rPr>
                        <a:t> core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44527125"/>
                  </a:ext>
                </a:extLst>
              </a:tr>
              <a:tr h="314036">
                <a:tc>
                  <a:txBody>
                    <a:bodyPr/>
                    <a:lstStyle/>
                    <a:p>
                      <a:endParaRPr lang="en-US" dirty="0">
                        <a:effectLst/>
                      </a:endParaRPr>
                    </a:p>
                  </a:txBody>
                  <a:tcPr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endParaRPr lang="en-US" sz="200" dirty="0">
                        <a:effectLst/>
                      </a:endParaRPr>
                    </a:p>
                  </a:txBody>
                  <a:tcPr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237704024"/>
                  </a:ext>
                </a:extLst>
              </a:tr>
            </a:tbl>
          </a:graphicData>
        </a:graphic>
      </p:graphicFrame>
    </p:spTree>
    <p:extLst>
      <p:ext uri="{BB962C8B-B14F-4D97-AF65-F5344CB8AC3E}">
        <p14:creationId xmlns:p14="http://schemas.microsoft.com/office/powerpoint/2010/main" val="75539686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C30ED-FC32-B73A-7B18-7F962B426E14}"/>
            </a:ext>
          </a:extLst>
        </p:cNvPr>
        <p:cNvGrpSpPr/>
        <p:nvPr/>
      </p:nvGrpSpPr>
      <p:grpSpPr>
        <a:xfrm>
          <a:off x="0" y="0"/>
          <a:ext cx="0" cy="0"/>
          <a:chOff x="0" y="0"/>
          <a:chExt cx="0" cy="0"/>
        </a:xfrm>
      </p:grpSpPr>
      <p:sp>
        <p:nvSpPr>
          <p:cNvPr id="18434" name="Rectangle 2">
            <a:extLst>
              <a:ext uri="{FF2B5EF4-FFF2-40B4-BE49-F238E27FC236}">
                <a16:creationId xmlns:a16="http://schemas.microsoft.com/office/drawing/2014/main" id="{4843EF74-C603-0840-768B-B3ABDC26C137}"/>
              </a:ext>
            </a:extLst>
          </p:cNvPr>
          <p:cNvSpPr>
            <a:spLocks noGrp="1" noChangeArrowheads="1"/>
          </p:cNvSpPr>
          <p:nvPr>
            <p:ph type="title"/>
          </p:nvPr>
        </p:nvSpPr>
        <p:spPr>
          <a:xfrm>
            <a:off x="76200" y="1143000"/>
            <a:ext cx="9067800" cy="762000"/>
          </a:xfrm>
        </p:spPr>
        <p:txBody>
          <a:bodyPr/>
          <a:lstStyle/>
          <a:p>
            <a:pPr algn="ctr" eaLnBrk="1" hangingPunct="1"/>
            <a:r>
              <a:rPr lang="en-US" sz="4000" b="1" dirty="0">
                <a:solidFill>
                  <a:srgbClr val="990000"/>
                </a:solidFill>
                <a:latin typeface="+mn-lt"/>
              </a:rPr>
              <a:t>GPU Job</a:t>
            </a:r>
          </a:p>
        </p:txBody>
      </p:sp>
      <p:sp>
        <p:nvSpPr>
          <p:cNvPr id="18435" name="Rectangle 3">
            <a:extLst>
              <a:ext uri="{FF2B5EF4-FFF2-40B4-BE49-F238E27FC236}">
                <a16:creationId xmlns:a16="http://schemas.microsoft.com/office/drawing/2014/main" id="{83787FE2-D4A4-9078-F665-2D6237D6300E}"/>
              </a:ext>
            </a:extLst>
          </p:cNvPr>
          <p:cNvSpPr>
            <a:spLocks noGrp="1" noChangeArrowheads="1"/>
          </p:cNvSpPr>
          <p:nvPr>
            <p:ph idx="1"/>
          </p:nvPr>
        </p:nvSpPr>
        <p:spPr>
          <a:xfrm>
            <a:off x="76200" y="1828800"/>
            <a:ext cx="9105900" cy="4495800"/>
          </a:xfrm>
        </p:spPr>
        <p:txBody>
          <a:bodyPr/>
          <a:lstStyle/>
          <a:p>
            <a:pPr marL="0" indent="0">
              <a:buNone/>
            </a:pPr>
            <a:r>
              <a:rPr lang="en-US" sz="2000" dirty="0"/>
              <a:t>#SBATCH --time 10:00:00 </a:t>
            </a:r>
            <a:r>
              <a:rPr lang="en-US" sz="2000" dirty="0">
                <a:solidFill>
                  <a:schemeClr val="accent2">
                    <a:lumMod val="60000"/>
                    <a:lumOff val="40000"/>
                  </a:schemeClr>
                </a:solidFill>
              </a:rPr>
              <a:t>     </a:t>
            </a:r>
          </a:p>
          <a:p>
            <a:pPr marL="0" indent="0">
              <a:buNone/>
            </a:pPr>
            <a:r>
              <a:rPr lang="en-US" sz="2000" dirty="0"/>
              <a:t>#SBATCH --partition=</a:t>
            </a:r>
            <a:r>
              <a:rPr lang="en-US" sz="2000" dirty="0" err="1">
                <a:solidFill>
                  <a:srgbClr val="FF0000"/>
                </a:solidFill>
              </a:rPr>
              <a:t>notchpeak</a:t>
            </a:r>
            <a:r>
              <a:rPr lang="en-US" sz="2000" dirty="0">
                <a:solidFill>
                  <a:srgbClr val="FF0000"/>
                </a:solidFill>
              </a:rPr>
              <a:t>-</a:t>
            </a:r>
            <a:r>
              <a:rPr lang="en-US" sz="2000" dirty="0" err="1">
                <a:solidFill>
                  <a:srgbClr val="FF0000"/>
                </a:solidFill>
              </a:rPr>
              <a:t>gpu</a:t>
            </a:r>
            <a:r>
              <a:rPr lang="en-US" sz="2000" dirty="0">
                <a:solidFill>
                  <a:srgbClr val="FF0000"/>
                </a:solidFill>
              </a:rPr>
              <a:t>-guest</a:t>
            </a:r>
            <a:r>
              <a:rPr lang="en-US" sz="2000" dirty="0"/>
              <a:t>  </a:t>
            </a:r>
          </a:p>
          <a:p>
            <a:pPr marL="0" indent="0">
              <a:buNone/>
            </a:pPr>
            <a:r>
              <a:rPr lang="en-US" sz="2000" dirty="0"/>
              <a:t>#SBATCH --account=</a:t>
            </a:r>
            <a:r>
              <a:rPr lang="en-US" sz="2000" dirty="0">
                <a:solidFill>
                  <a:srgbClr val="FF0000"/>
                </a:solidFill>
              </a:rPr>
              <a:t>owner-</a:t>
            </a:r>
            <a:r>
              <a:rPr lang="en-US" sz="2000" dirty="0" err="1">
                <a:solidFill>
                  <a:srgbClr val="FF0000"/>
                </a:solidFill>
              </a:rPr>
              <a:t>gpu</a:t>
            </a:r>
            <a:r>
              <a:rPr lang="en-US" sz="2000" dirty="0">
                <a:solidFill>
                  <a:srgbClr val="FF0000"/>
                </a:solidFill>
              </a:rPr>
              <a:t>-guest</a:t>
            </a:r>
          </a:p>
          <a:p>
            <a:pPr marL="0" indent="0">
              <a:buNone/>
            </a:pPr>
            <a:r>
              <a:rPr lang="en-US" sz="2000" dirty="0"/>
              <a:t>#SBATCH --nodes=1</a:t>
            </a:r>
          </a:p>
          <a:p>
            <a:pPr marL="0" indent="0">
              <a:buNone/>
            </a:pPr>
            <a:r>
              <a:rPr lang="en-US" sz="2000" dirty="0"/>
              <a:t>#SBATCH --</a:t>
            </a:r>
            <a:r>
              <a:rPr lang="en-US" sz="2000" dirty="0" err="1"/>
              <a:t>ntasks</a:t>
            </a:r>
            <a:r>
              <a:rPr lang="en-US" sz="2000" dirty="0"/>
              <a:t>=4</a:t>
            </a:r>
          </a:p>
          <a:p>
            <a:pPr marL="0" indent="0">
              <a:buNone/>
            </a:pPr>
            <a:r>
              <a:rPr lang="en-US" sz="2000" dirty="0"/>
              <a:t>#SBATCH --mem=16G</a:t>
            </a:r>
            <a:r>
              <a:rPr lang="en-US" sz="2000" dirty="0">
                <a:solidFill>
                  <a:schemeClr val="accent2">
                    <a:lumMod val="60000"/>
                    <a:lumOff val="40000"/>
                  </a:schemeClr>
                </a:solidFill>
              </a:rPr>
              <a:t> </a:t>
            </a:r>
          </a:p>
          <a:p>
            <a:pPr marL="0" indent="0">
              <a:buNone/>
            </a:pPr>
            <a:r>
              <a:rPr lang="en-US" sz="2000" dirty="0"/>
              <a:t>#SBATCH </a:t>
            </a:r>
            <a:r>
              <a:rPr lang="en-US" sz="2000" dirty="0">
                <a:solidFill>
                  <a:schemeClr val="accent2">
                    <a:lumMod val="60000"/>
                    <a:lumOff val="40000"/>
                  </a:schemeClr>
                </a:solidFill>
              </a:rPr>
              <a:t>--</a:t>
            </a:r>
            <a:r>
              <a:rPr lang="en-US" sz="2000" dirty="0" err="1">
                <a:solidFill>
                  <a:schemeClr val="accent2">
                    <a:lumMod val="60000"/>
                    <a:lumOff val="40000"/>
                  </a:schemeClr>
                </a:solidFill>
              </a:rPr>
              <a:t>gres</a:t>
            </a:r>
            <a:r>
              <a:rPr lang="en-US" sz="2000" dirty="0">
                <a:solidFill>
                  <a:schemeClr val="accent2">
                    <a:lumMod val="60000"/>
                    <a:lumOff val="40000"/>
                  </a:schemeClr>
                </a:solidFill>
              </a:rPr>
              <a:t>=gpu:a100:1</a:t>
            </a:r>
          </a:p>
          <a:p>
            <a:pPr marL="0" indent="0">
              <a:buNone/>
            </a:pPr>
            <a:r>
              <a:rPr lang="en-US" sz="2000" dirty="0"/>
              <a:t>#SBATCH --mail-type=FAIL,BEGIN,END </a:t>
            </a:r>
            <a:r>
              <a:rPr lang="en-US" sz="2000" dirty="0">
                <a:solidFill>
                  <a:schemeClr val="accent2">
                    <a:lumMod val="60000"/>
                    <a:lumOff val="40000"/>
                  </a:schemeClr>
                </a:solidFill>
              </a:rPr>
              <a:t> </a:t>
            </a:r>
          </a:p>
          <a:p>
            <a:pPr marL="0" indent="0">
              <a:buNone/>
            </a:pPr>
            <a:r>
              <a:rPr lang="en-US" sz="2000" dirty="0"/>
              <a:t>#SBATCH --mail-user=</a:t>
            </a:r>
            <a:r>
              <a:rPr lang="en-US" sz="2000" dirty="0" err="1"/>
              <a:t>name@example.com</a:t>
            </a:r>
            <a:r>
              <a:rPr lang="en-US" sz="2000" dirty="0"/>
              <a:t> </a:t>
            </a:r>
            <a:r>
              <a:rPr lang="en-US" sz="2000" dirty="0">
                <a:solidFill>
                  <a:schemeClr val="accent2">
                    <a:lumMod val="60000"/>
                    <a:lumOff val="40000"/>
                  </a:schemeClr>
                </a:solidFill>
              </a:rPr>
              <a:t> </a:t>
            </a:r>
          </a:p>
          <a:p>
            <a:pPr marL="0" indent="0">
              <a:buNone/>
            </a:pPr>
            <a:r>
              <a:rPr lang="en-US" sz="2000" dirty="0"/>
              <a:t>#SBATCH -o </a:t>
            </a:r>
            <a:r>
              <a:rPr lang="en-US" sz="2000" dirty="0" err="1"/>
              <a:t>slurm</a:t>
            </a:r>
            <a:r>
              <a:rPr lang="en-US" sz="2000" dirty="0"/>
              <a:t>-%</a:t>
            </a:r>
            <a:r>
              <a:rPr lang="en-US" sz="2000" dirty="0" err="1"/>
              <a:t>j.out</a:t>
            </a:r>
            <a:r>
              <a:rPr lang="en-US" sz="2000" dirty="0"/>
              <a:t>-%N</a:t>
            </a:r>
          </a:p>
          <a:p>
            <a:pPr marL="0" indent="0">
              <a:buNone/>
            </a:pPr>
            <a:r>
              <a:rPr lang="en-US" sz="2000" dirty="0"/>
              <a:t>#SBATCH -e </a:t>
            </a:r>
            <a:r>
              <a:rPr lang="en-US" sz="2000" dirty="0" err="1"/>
              <a:t>slurm</a:t>
            </a:r>
            <a:r>
              <a:rPr lang="en-US" sz="2000" dirty="0"/>
              <a:t>-%</a:t>
            </a:r>
            <a:r>
              <a:rPr lang="en-US" sz="2000" dirty="0" err="1"/>
              <a:t>j.err</a:t>
            </a:r>
            <a:r>
              <a:rPr lang="en-US" sz="2000" dirty="0"/>
              <a:t>-%N</a:t>
            </a:r>
            <a:endParaRPr lang="en-US" sz="2000" dirty="0">
              <a:solidFill>
                <a:schemeClr val="accent2">
                  <a:lumMod val="60000"/>
                  <a:lumOff val="40000"/>
                </a:schemeClr>
              </a:solidFill>
              <a:sym typeface="Wingdings" panose="05000000000000000000" pitchFamily="2" charset="2"/>
            </a:endParaRPr>
          </a:p>
        </p:txBody>
      </p:sp>
    </p:spTree>
    <p:extLst>
      <p:ext uri="{BB962C8B-B14F-4D97-AF65-F5344CB8AC3E}">
        <p14:creationId xmlns:p14="http://schemas.microsoft.com/office/powerpoint/2010/main" val="76373393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0" y="1078848"/>
            <a:ext cx="9144000" cy="838201"/>
          </a:xfrm>
          <a:prstGeom prst="rect">
            <a:avLst/>
          </a:prstGeom>
          <a:noFill/>
          <a:ln>
            <a:noFill/>
          </a:ln>
        </p:spPr>
        <p:txBody>
          <a:bodyPr lIns="64275" tIns="64275" rIns="64275" bIns="64275" anchor="ctr" anchorCtr="0">
            <a:noAutofit/>
          </a:bodyPr>
          <a:lstStyle/>
          <a:p>
            <a:pPr marL="0" marR="0" lvl="0" indent="304800" algn="ctr" rtl="0">
              <a:lnSpc>
                <a:spcPct val="100000"/>
              </a:lnSpc>
              <a:spcBef>
                <a:spcPts val="0"/>
              </a:spcBef>
              <a:spcAft>
                <a:spcPts val="0"/>
              </a:spcAft>
              <a:buClr>
                <a:srgbClr val="000000"/>
              </a:buClr>
              <a:buSzPct val="25000"/>
              <a:buFont typeface="Arial"/>
              <a:buNone/>
            </a:pPr>
            <a:r>
              <a:rPr lang="en-US" sz="4000" b="1" dirty="0">
                <a:solidFill>
                  <a:srgbClr val="990000"/>
                </a:solidFill>
                <a:latin typeface="Arial"/>
                <a:ea typeface="Arial"/>
                <a:cs typeface="Arial"/>
                <a:sym typeface="Arial"/>
                <a:rtl val="0"/>
              </a:rPr>
              <a:t>Overview of Talk</a:t>
            </a:r>
            <a:endParaRPr lang="en-US" sz="4000" b="1" i="0" u="none" strike="noStrike" cap="none" baseline="0" dirty="0">
              <a:solidFill>
                <a:srgbClr val="990000"/>
              </a:solidFill>
              <a:latin typeface="Arial"/>
              <a:ea typeface="Arial"/>
              <a:cs typeface="Arial"/>
              <a:sym typeface="Arial"/>
              <a:rtl val="0"/>
            </a:endParaRPr>
          </a:p>
        </p:txBody>
      </p:sp>
      <p:sp>
        <p:nvSpPr>
          <p:cNvPr id="5" name="Shape 34"/>
          <p:cNvSpPr txBox="1">
            <a:spLocks noGrp="1"/>
          </p:cNvSpPr>
          <p:nvPr>
            <p:ph type="body" idx="1"/>
          </p:nvPr>
        </p:nvSpPr>
        <p:spPr>
          <a:xfrm>
            <a:off x="0" y="1752600"/>
            <a:ext cx="9005776" cy="5105400"/>
          </a:xfrm>
          <a:prstGeom prst="rect">
            <a:avLst/>
          </a:prstGeom>
          <a:noFill/>
          <a:ln>
            <a:noFill/>
          </a:ln>
        </p:spPr>
        <p:txBody>
          <a:bodyPr lIns="91425" tIns="91425" rIns="91425" bIns="91425" anchor="t" anchorCtr="0">
            <a:noAutofit/>
          </a:bodyPr>
          <a:lstStyle/>
          <a:p>
            <a:pPr marL="452438"/>
            <a:r>
              <a:rPr lang="en-US" sz="2400" dirty="0">
                <a:solidFill>
                  <a:schemeClr val="tx1"/>
                </a:solidFill>
                <a:sym typeface="Arial"/>
                <a:rtl val="0"/>
              </a:rPr>
              <a:t>What is </a:t>
            </a:r>
            <a:r>
              <a:rPr lang="en-US" sz="2400" dirty="0" err="1">
                <a:solidFill>
                  <a:schemeClr val="tx1"/>
                </a:solidFill>
                <a:sym typeface="Arial"/>
                <a:rtl val="0"/>
              </a:rPr>
              <a:t>Slurm</a:t>
            </a:r>
            <a:r>
              <a:rPr lang="en-US" sz="2400" dirty="0">
                <a:solidFill>
                  <a:schemeClr val="tx1"/>
                </a:solidFill>
                <a:sym typeface="Arial"/>
                <a:rtl val="0"/>
              </a:rPr>
              <a:t>, and why use it?</a:t>
            </a:r>
          </a:p>
          <a:p>
            <a:pPr marL="452438"/>
            <a:r>
              <a:rPr lang="en-US" sz="2400" dirty="0">
                <a:solidFill>
                  <a:schemeClr val="tx1"/>
                </a:solidFill>
                <a:sym typeface="Arial"/>
                <a:rtl val="0"/>
              </a:rPr>
              <a:t>Preparing a </a:t>
            </a:r>
            <a:r>
              <a:rPr lang="en-US" sz="2400" dirty="0" err="1">
                <a:solidFill>
                  <a:schemeClr val="tx1"/>
                </a:solidFill>
                <a:sym typeface="Arial"/>
                <a:rtl val="0"/>
              </a:rPr>
              <a:t>Slurm</a:t>
            </a:r>
            <a:r>
              <a:rPr lang="en-US" sz="2400" dirty="0">
                <a:solidFill>
                  <a:schemeClr val="tx1"/>
                </a:solidFill>
                <a:sym typeface="Arial"/>
                <a:rtl val="0"/>
              </a:rPr>
              <a:t> job</a:t>
            </a:r>
          </a:p>
          <a:p>
            <a:pPr marL="852488" lvl="1"/>
            <a:r>
              <a:rPr lang="en-US" sz="2000" dirty="0">
                <a:solidFill>
                  <a:schemeClr val="tx1"/>
                </a:solidFill>
                <a:latin typeface="Arial"/>
                <a:ea typeface="Arial"/>
                <a:cs typeface="Arial"/>
                <a:sym typeface="Arial"/>
                <a:rtl val="0"/>
              </a:rPr>
              <a:t>Accounts and Partitions</a:t>
            </a:r>
          </a:p>
          <a:p>
            <a:pPr marL="852488" lvl="1"/>
            <a:r>
              <a:rPr lang="en-US" sz="2000" dirty="0">
                <a:solidFill>
                  <a:schemeClr val="tx1"/>
                </a:solidFill>
                <a:latin typeface="Arial"/>
                <a:ea typeface="Arial"/>
                <a:cs typeface="Arial"/>
                <a:sym typeface="Arial"/>
                <a:rtl val="0"/>
              </a:rPr>
              <a:t>CHPC Storage Resources</a:t>
            </a:r>
          </a:p>
          <a:p>
            <a:pPr marL="852488" lvl="1"/>
            <a:r>
              <a:rPr lang="en-US" sz="2000" dirty="0" err="1">
                <a:solidFill>
                  <a:schemeClr val="tx1"/>
                </a:solidFill>
                <a:latin typeface="Arial"/>
                <a:ea typeface="Arial"/>
                <a:cs typeface="Arial"/>
                <a:sym typeface="Arial"/>
                <a:rtl val="0"/>
              </a:rPr>
              <a:t>Slurm</a:t>
            </a:r>
            <a:r>
              <a:rPr lang="en-US" sz="2000" dirty="0">
                <a:solidFill>
                  <a:schemeClr val="tx1"/>
                </a:solidFill>
                <a:latin typeface="Arial"/>
                <a:ea typeface="Arial"/>
                <a:cs typeface="Arial"/>
                <a:sym typeface="Arial"/>
                <a:rtl val="0"/>
              </a:rPr>
              <a:t> Environment Variables</a:t>
            </a:r>
          </a:p>
          <a:p>
            <a:pPr marL="452438"/>
            <a:r>
              <a:rPr lang="en-US" sz="2400" baseline="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batch directives</a:t>
            </a:r>
          </a:p>
          <a:p>
            <a:pPr marL="452438"/>
            <a:r>
              <a:rPr lang="en-US" sz="2400" dirty="0">
                <a:solidFill>
                  <a:schemeClr val="tx1"/>
                </a:solidFill>
                <a:latin typeface="Arial"/>
                <a:ea typeface="Arial"/>
                <a:cs typeface="Arial"/>
                <a:sym typeface="Arial"/>
                <a:rtl val="0"/>
              </a:rPr>
              <a:t>Basic </a:t>
            </a:r>
            <a:r>
              <a:rPr lang="en-US" sz="2400" dirty="0" err="1">
                <a:solidFill>
                  <a:schemeClr val="tx1"/>
                </a:solidFill>
                <a:latin typeface="Arial"/>
                <a:ea typeface="Arial"/>
                <a:cs typeface="Arial"/>
                <a:sym typeface="Arial"/>
                <a:rtl val="0"/>
              </a:rPr>
              <a:t>Slurm</a:t>
            </a:r>
            <a:r>
              <a:rPr lang="en-US" sz="2400" dirty="0">
                <a:solidFill>
                  <a:schemeClr val="tx1"/>
                </a:solidFill>
                <a:latin typeface="Arial"/>
                <a:ea typeface="Arial"/>
                <a:cs typeface="Arial"/>
                <a:sym typeface="Arial"/>
                <a:rtl val="0"/>
              </a:rPr>
              <a:t> Commands</a:t>
            </a:r>
          </a:p>
          <a:p>
            <a:pPr marL="452438"/>
            <a:r>
              <a:rPr lang="en-US" sz="2400" dirty="0">
                <a:solidFill>
                  <a:schemeClr val="tx1"/>
                </a:solidFill>
                <a:latin typeface="Arial"/>
                <a:ea typeface="Arial"/>
                <a:cs typeface="Arial"/>
                <a:sym typeface="Arial"/>
                <a:rtl val="0"/>
              </a:rPr>
              <a:t>Running an Interactive Batch job</a:t>
            </a:r>
          </a:p>
          <a:p>
            <a:pPr marL="452438"/>
            <a:r>
              <a:rPr lang="en-US" sz="2400" dirty="0">
                <a:solidFill>
                  <a:schemeClr val="tx1"/>
                </a:solidFill>
                <a:latin typeface="Arial"/>
                <a:ea typeface="Arial"/>
                <a:cs typeface="Arial"/>
                <a:sym typeface="Arial"/>
                <a:rtl val="0"/>
              </a:rPr>
              <a:t>Using GPU Nodes</a:t>
            </a:r>
          </a:p>
          <a:p>
            <a:pPr marL="452438"/>
            <a:r>
              <a:rPr lang="en-US" sz="2400" baseline="0" dirty="0">
                <a:solidFill>
                  <a:schemeClr val="accent2"/>
                </a:solidFill>
                <a:latin typeface="Arial"/>
                <a:ea typeface="Arial"/>
                <a:cs typeface="Arial"/>
                <a:sym typeface="Arial"/>
                <a:rtl val="0"/>
              </a:rPr>
              <a:t>Job Priority &amp; Performance</a:t>
            </a:r>
          </a:p>
          <a:p>
            <a:pPr marL="0" indent="0">
              <a:buNone/>
            </a:pPr>
            <a:endParaRPr lang="en-US" sz="2400" dirty="0">
              <a:solidFill>
                <a:schemeClr val="tx1"/>
              </a:solidFill>
            </a:endParaRPr>
          </a:p>
          <a:p>
            <a:pPr>
              <a:buFont typeface="Wingdings" panose="05000000000000000000" pitchFamily="2" charset="2"/>
              <a:buChar char="§"/>
            </a:pPr>
            <a:endParaRPr lang="en-US" sz="2400" b="0" i="0" u="none" strike="noStrike" cap="none" baseline="0" dirty="0">
              <a:solidFill>
                <a:schemeClr val="tx1"/>
              </a:solidFill>
              <a:latin typeface="Arial"/>
              <a:ea typeface="Arial"/>
              <a:cs typeface="Arial"/>
              <a:sym typeface="Arial"/>
              <a:rtl val="0"/>
            </a:endParaRPr>
          </a:p>
        </p:txBody>
      </p:sp>
    </p:spTree>
    <p:extLst>
      <p:ext uri="{BB962C8B-B14F-4D97-AF65-F5344CB8AC3E}">
        <p14:creationId xmlns:p14="http://schemas.microsoft.com/office/powerpoint/2010/main" val="1656917937"/>
      </p:ext>
    </p:extLst>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Job Priority</a:t>
            </a:r>
            <a:endParaRPr lang="en-US" sz="2800" b="1" dirty="0">
              <a:solidFill>
                <a:srgbClr val="990000"/>
              </a:solidFill>
              <a:latin typeface="+mn-lt"/>
            </a:endParaRPr>
          </a:p>
        </p:txBody>
      </p:sp>
      <p:sp>
        <p:nvSpPr>
          <p:cNvPr id="18435" name="Rectangle 3"/>
          <p:cNvSpPr>
            <a:spLocks noGrp="1" noChangeArrowheads="1"/>
          </p:cNvSpPr>
          <p:nvPr>
            <p:ph idx="1"/>
          </p:nvPr>
        </p:nvSpPr>
        <p:spPr>
          <a:xfrm>
            <a:off x="-15314" y="1676400"/>
            <a:ext cx="9172354" cy="4800600"/>
          </a:xfrm>
        </p:spPr>
        <p:txBody>
          <a:bodyPr/>
          <a:lstStyle/>
          <a:p>
            <a:r>
              <a:rPr lang="en-US" sz="2400" dirty="0" err="1"/>
              <a:t>Slurm</a:t>
            </a:r>
            <a:r>
              <a:rPr lang="en-US" sz="2400" dirty="0"/>
              <a:t> assigns each job a priority score</a:t>
            </a:r>
          </a:p>
          <a:p>
            <a:pPr marL="457200" lvl="1" indent="0">
              <a:buNone/>
            </a:pPr>
            <a:endParaRPr lang="en-US" sz="2000" dirty="0"/>
          </a:p>
        </p:txBody>
      </p:sp>
      <p:sp>
        <p:nvSpPr>
          <p:cNvPr id="3" name="Rectangle 1"/>
          <p:cNvSpPr>
            <a:spLocks noChangeArrowheads="1"/>
          </p:cNvSpPr>
          <p:nvPr/>
        </p:nvSpPr>
        <p:spPr bwMode="auto">
          <a:xfrm>
            <a:off x="609601" y="3162440"/>
            <a:ext cx="113450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D85052FF-4D1D-B3EC-2101-94BEDCC7510D}"/>
              </a:ext>
            </a:extLst>
          </p:cNvPr>
          <p:cNvSpPr txBox="1"/>
          <p:nvPr/>
        </p:nvSpPr>
        <p:spPr>
          <a:xfrm>
            <a:off x="-15688" y="2072054"/>
            <a:ext cx="6202339" cy="461665"/>
          </a:xfrm>
          <a:prstGeom prst="rect">
            <a:avLst/>
          </a:prstGeom>
          <a:noFill/>
        </p:spPr>
        <p:txBody>
          <a:bodyPr wrap="none" rtlCol="0">
            <a:spAutoFit/>
          </a:bodyPr>
          <a:lstStyle/>
          <a:p>
            <a:pPr marL="342900" indent="-342900">
              <a:buFont typeface="Arial" panose="020B0604020202020204" pitchFamily="34" charset="0"/>
              <a:buChar char="•"/>
            </a:pPr>
            <a:r>
              <a:rPr lang="en-US" sz="2400" u="sng" dirty="0"/>
              <a:t>Priority score </a:t>
            </a:r>
            <a:r>
              <a:rPr lang="en-US" sz="2400" dirty="0"/>
              <a:t>= how fast your job will start</a:t>
            </a:r>
          </a:p>
        </p:txBody>
      </p:sp>
      <p:pic>
        <p:nvPicPr>
          <p:cNvPr id="5" name="Picture 4" descr="A screenshot of a computer screen&#10;&#10;Description automatically generated">
            <a:extLst>
              <a:ext uri="{FF2B5EF4-FFF2-40B4-BE49-F238E27FC236}">
                <a16:creationId xmlns:a16="http://schemas.microsoft.com/office/drawing/2014/main" id="{588CB14B-AA85-EF4D-1D3B-DB5070676BC6}"/>
              </a:ext>
            </a:extLst>
          </p:cNvPr>
          <p:cNvPicPr>
            <a:picLocks noChangeAspect="1"/>
          </p:cNvPicPr>
          <p:nvPr/>
        </p:nvPicPr>
        <p:blipFill rotWithShape="1">
          <a:blip r:embed="rId3">
            <a:extLst>
              <a:ext uri="{28A0092B-C50C-407E-A947-70E740481C1C}">
                <a14:useLocalDpi xmlns:a14="http://schemas.microsoft.com/office/drawing/2010/main" val="0"/>
              </a:ext>
            </a:extLst>
          </a:blip>
          <a:srcRect b="2386"/>
          <a:stretch/>
        </p:blipFill>
        <p:spPr>
          <a:xfrm>
            <a:off x="34833" y="2700773"/>
            <a:ext cx="8956767" cy="3166627"/>
          </a:xfrm>
          <a:prstGeom prst="rect">
            <a:avLst/>
          </a:prstGeom>
        </p:spPr>
      </p:pic>
      <p:sp>
        <p:nvSpPr>
          <p:cNvPr id="7" name="Rectangle 6">
            <a:extLst>
              <a:ext uri="{FF2B5EF4-FFF2-40B4-BE49-F238E27FC236}">
                <a16:creationId xmlns:a16="http://schemas.microsoft.com/office/drawing/2014/main" id="{4EDF4BC5-C075-CFCC-572B-37BA2EA297E6}"/>
              </a:ext>
            </a:extLst>
          </p:cNvPr>
          <p:cNvSpPr/>
          <p:nvPr/>
        </p:nvSpPr>
        <p:spPr bwMode="auto">
          <a:xfrm>
            <a:off x="5867400" y="2819400"/>
            <a:ext cx="2895600" cy="11721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8" name="Rectangle 7">
            <a:extLst>
              <a:ext uri="{FF2B5EF4-FFF2-40B4-BE49-F238E27FC236}">
                <a16:creationId xmlns:a16="http://schemas.microsoft.com/office/drawing/2014/main" id="{017ED573-25D2-519A-0CDA-BCA4C98A8854}"/>
              </a:ext>
            </a:extLst>
          </p:cNvPr>
          <p:cNvSpPr/>
          <p:nvPr/>
        </p:nvSpPr>
        <p:spPr bwMode="auto">
          <a:xfrm>
            <a:off x="5867400" y="2942149"/>
            <a:ext cx="2895600" cy="2925251"/>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2153542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What is </a:t>
            </a:r>
            <a:r>
              <a:rPr lang="en-US" sz="3800" b="1" dirty="0" err="1">
                <a:solidFill>
                  <a:srgbClr val="990000"/>
                </a:solidFill>
                <a:latin typeface="Arial (Body)"/>
              </a:rPr>
              <a:t>Slurm</a:t>
            </a:r>
            <a:br>
              <a:rPr lang="en-US" sz="3800" b="1" dirty="0">
                <a:solidFill>
                  <a:srgbClr val="990000"/>
                </a:solidFill>
                <a:latin typeface="Arial (Body)"/>
              </a:rPr>
            </a:br>
            <a:r>
              <a:rPr lang="en-US" sz="2400" b="1" dirty="0">
                <a:solidFill>
                  <a:srgbClr val="990000"/>
                </a:solidFill>
                <a:latin typeface="Arial (Body)"/>
              </a:rPr>
              <a:t>…and why use it?</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1536700" y="3601080"/>
            <a:ext cx="5983739" cy="2623279"/>
          </a:xfrm>
        </p:spPr>
        <p:txBody>
          <a:bodyPr/>
          <a:lstStyle/>
          <a:p>
            <a:pPr marL="0" indent="0">
              <a:buNone/>
            </a:pPr>
            <a:endParaRPr lang="en-US" sz="1400" dirty="0"/>
          </a:p>
          <a:p>
            <a:pPr marL="0" indent="0">
              <a:buNone/>
            </a:pPr>
            <a:endParaRPr lang="en-US" sz="2400" dirty="0"/>
          </a:p>
        </p:txBody>
      </p:sp>
      <p:pic>
        <p:nvPicPr>
          <p:cNvPr id="2" name="Picture 2">
            <a:extLst>
              <a:ext uri="{FF2B5EF4-FFF2-40B4-BE49-F238E27FC236}">
                <a16:creationId xmlns:a16="http://schemas.microsoft.com/office/drawing/2014/main" id="{5B4E85D4-C1C8-6B3A-4009-D47E70365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133600"/>
            <a:ext cx="5803900" cy="3989159"/>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CB867D49-133C-FE89-23AA-87364936C2F1}"/>
              </a:ext>
            </a:extLst>
          </p:cNvPr>
          <p:cNvSpPr/>
          <p:nvPr/>
        </p:nvSpPr>
        <p:spPr bwMode="auto">
          <a:xfrm>
            <a:off x="1331461" y="4445000"/>
            <a:ext cx="1752600" cy="1728559"/>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5" name="TextBox 4">
            <a:extLst>
              <a:ext uri="{FF2B5EF4-FFF2-40B4-BE49-F238E27FC236}">
                <a16:creationId xmlns:a16="http://schemas.microsoft.com/office/drawing/2014/main" id="{8D005C85-7FE6-9752-D65A-A39E309F6C52}"/>
              </a:ext>
            </a:extLst>
          </p:cNvPr>
          <p:cNvSpPr txBox="1"/>
          <p:nvPr/>
        </p:nvSpPr>
        <p:spPr>
          <a:xfrm>
            <a:off x="152400" y="1662088"/>
            <a:ext cx="3048000" cy="1938992"/>
          </a:xfrm>
          <a:prstGeom prst="rect">
            <a:avLst/>
          </a:prstGeom>
          <a:noFill/>
        </p:spPr>
        <p:txBody>
          <a:bodyPr wrap="square" rtlCol="0">
            <a:spAutoFit/>
          </a:bodyPr>
          <a:lstStyle/>
          <a:p>
            <a:r>
              <a:rPr lang="en-US" dirty="0"/>
              <a:t>Goal: you, the user, want to connect to the CHPC machines and analyze some data using R</a:t>
            </a:r>
          </a:p>
        </p:txBody>
      </p:sp>
      <p:cxnSp>
        <p:nvCxnSpPr>
          <p:cNvPr id="6" name="Straight Arrow Connector 5">
            <a:extLst>
              <a:ext uri="{FF2B5EF4-FFF2-40B4-BE49-F238E27FC236}">
                <a16:creationId xmlns:a16="http://schemas.microsoft.com/office/drawing/2014/main" id="{27271270-70AC-3105-4577-6C5727A961C1}"/>
              </a:ext>
            </a:extLst>
          </p:cNvPr>
          <p:cNvCxnSpPr>
            <a:cxnSpLocks/>
          </p:cNvCxnSpPr>
          <p:nvPr/>
        </p:nvCxnSpPr>
        <p:spPr bwMode="auto">
          <a:xfrm flipV="1">
            <a:off x="2438400" y="4343400"/>
            <a:ext cx="850900" cy="569319"/>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9" name="TextBox 8">
            <a:extLst>
              <a:ext uri="{FF2B5EF4-FFF2-40B4-BE49-F238E27FC236}">
                <a16:creationId xmlns:a16="http://schemas.microsoft.com/office/drawing/2014/main" id="{FB64A038-932E-0FA2-38D5-0B9696657B48}"/>
              </a:ext>
            </a:extLst>
          </p:cNvPr>
          <p:cNvSpPr txBox="1"/>
          <p:nvPr/>
        </p:nvSpPr>
        <p:spPr>
          <a:xfrm>
            <a:off x="124255" y="3844835"/>
            <a:ext cx="2514600" cy="1200329"/>
          </a:xfrm>
          <a:prstGeom prst="rect">
            <a:avLst/>
          </a:prstGeom>
          <a:noFill/>
        </p:spPr>
        <p:txBody>
          <a:bodyPr wrap="square" rtlCol="0">
            <a:spAutoFit/>
          </a:bodyPr>
          <a:lstStyle/>
          <a:p>
            <a:r>
              <a:rPr lang="en-US" dirty="0"/>
              <a:t>So, you connect to one of our clusters</a:t>
            </a:r>
          </a:p>
        </p:txBody>
      </p:sp>
      <p:sp>
        <p:nvSpPr>
          <p:cNvPr id="11" name="Rectangle 10">
            <a:extLst>
              <a:ext uri="{FF2B5EF4-FFF2-40B4-BE49-F238E27FC236}">
                <a16:creationId xmlns:a16="http://schemas.microsoft.com/office/drawing/2014/main" id="{3B3FF7FB-8E57-9005-771E-684DA9931C76}"/>
              </a:ext>
            </a:extLst>
          </p:cNvPr>
          <p:cNvSpPr/>
          <p:nvPr/>
        </p:nvSpPr>
        <p:spPr bwMode="auto">
          <a:xfrm>
            <a:off x="2971800" y="3779284"/>
            <a:ext cx="1066800" cy="1133435"/>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2" name="TextBox 11">
            <a:extLst>
              <a:ext uri="{FF2B5EF4-FFF2-40B4-BE49-F238E27FC236}">
                <a16:creationId xmlns:a16="http://schemas.microsoft.com/office/drawing/2014/main" id="{2E939A69-1E1F-900F-E3D0-F99EE4A78D1D}"/>
              </a:ext>
            </a:extLst>
          </p:cNvPr>
          <p:cNvSpPr txBox="1"/>
          <p:nvPr/>
        </p:nvSpPr>
        <p:spPr>
          <a:xfrm>
            <a:off x="6204970" y="1687260"/>
            <a:ext cx="2494530" cy="1569660"/>
          </a:xfrm>
          <a:prstGeom prst="rect">
            <a:avLst/>
          </a:prstGeom>
          <a:noFill/>
        </p:spPr>
        <p:txBody>
          <a:bodyPr wrap="square" rtlCol="0">
            <a:spAutoFit/>
          </a:bodyPr>
          <a:lstStyle/>
          <a:p>
            <a:r>
              <a:rPr lang="en-US" dirty="0"/>
              <a:t>You don’t want to analyze your data on the login node…</a:t>
            </a:r>
          </a:p>
        </p:txBody>
      </p:sp>
    </p:spTree>
    <p:extLst>
      <p:ext uri="{BB962C8B-B14F-4D97-AF65-F5344CB8AC3E}">
        <p14:creationId xmlns:p14="http://schemas.microsoft.com/office/powerpoint/2010/main" val="285561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9" grpId="0"/>
      <p:bldP spid="9" grpId="1"/>
      <p:bldP spid="11" grpId="0" animBg="1"/>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Job Priority</a:t>
            </a:r>
            <a:endParaRPr lang="en-US" sz="2800" b="1" dirty="0">
              <a:solidFill>
                <a:srgbClr val="990000"/>
              </a:solidFill>
              <a:latin typeface="+mn-lt"/>
            </a:endParaRPr>
          </a:p>
        </p:txBody>
      </p:sp>
      <p:sp>
        <p:nvSpPr>
          <p:cNvPr id="18435" name="Rectangle 3"/>
          <p:cNvSpPr>
            <a:spLocks noGrp="1" noChangeArrowheads="1"/>
          </p:cNvSpPr>
          <p:nvPr>
            <p:ph idx="1"/>
          </p:nvPr>
        </p:nvSpPr>
        <p:spPr>
          <a:xfrm>
            <a:off x="-15314" y="1676400"/>
            <a:ext cx="9172354" cy="2057400"/>
          </a:xfrm>
        </p:spPr>
        <p:txBody>
          <a:bodyPr/>
          <a:lstStyle/>
          <a:p>
            <a:r>
              <a:rPr lang="en-US" sz="2600" dirty="0"/>
              <a:t>Combination of four factors add to </a:t>
            </a:r>
            <a:r>
              <a:rPr lang="en-US" sz="2600" b="1" dirty="0"/>
              <a:t>base priority (QOS)</a:t>
            </a:r>
          </a:p>
          <a:p>
            <a:pPr lvl="1"/>
            <a:r>
              <a:rPr lang="en-US" sz="2200" dirty="0"/>
              <a:t>Time in queue (most important)</a:t>
            </a:r>
          </a:p>
          <a:p>
            <a:pPr lvl="1"/>
            <a:r>
              <a:rPr lang="en-US" sz="2200" dirty="0" err="1"/>
              <a:t>Fairshare</a:t>
            </a:r>
            <a:endParaRPr lang="en-US" sz="2200" dirty="0"/>
          </a:p>
          <a:p>
            <a:pPr lvl="1"/>
            <a:r>
              <a:rPr lang="en-US" sz="2200" dirty="0"/>
              <a:t>Job size</a:t>
            </a:r>
          </a:p>
          <a:p>
            <a:pPr lvl="1"/>
            <a:r>
              <a:rPr lang="en-US" sz="2200" dirty="0"/>
              <a:t># jobs in last 2 weeks</a:t>
            </a:r>
          </a:p>
          <a:p>
            <a:pPr marL="457200" lvl="1" indent="0">
              <a:buNone/>
            </a:pPr>
            <a:endParaRPr lang="en-US" sz="2000" dirty="0"/>
          </a:p>
        </p:txBody>
      </p:sp>
      <p:sp>
        <p:nvSpPr>
          <p:cNvPr id="3" name="Rectangle 1"/>
          <p:cNvSpPr>
            <a:spLocks noChangeArrowheads="1"/>
          </p:cNvSpPr>
          <p:nvPr/>
        </p:nvSpPr>
        <p:spPr bwMode="auto">
          <a:xfrm>
            <a:off x="609601" y="3162440"/>
            <a:ext cx="113450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B02F1CC4-D8EA-9BA2-BAC3-7B0424CB85B4}"/>
              </a:ext>
            </a:extLst>
          </p:cNvPr>
          <p:cNvSpPr txBox="1"/>
          <p:nvPr/>
        </p:nvSpPr>
        <p:spPr>
          <a:xfrm>
            <a:off x="0" y="3733800"/>
            <a:ext cx="9034182"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Only </a:t>
            </a:r>
            <a:r>
              <a:rPr lang="en-US" sz="2400" b="1" dirty="0"/>
              <a:t>5 jobs per user </a:t>
            </a:r>
            <a:r>
              <a:rPr lang="en-US" sz="2400" dirty="0"/>
              <a:t>per </a:t>
            </a:r>
            <a:r>
              <a:rPr lang="en-US" sz="2400" dirty="0" err="1"/>
              <a:t>slurm</a:t>
            </a:r>
            <a:r>
              <a:rPr lang="en-US" sz="2400" dirty="0"/>
              <a:t> account (</a:t>
            </a:r>
            <a:r>
              <a:rPr lang="en-US" sz="2400" dirty="0" err="1"/>
              <a:t>qos</a:t>
            </a:r>
            <a:r>
              <a:rPr lang="en-US" sz="2400" dirty="0"/>
              <a:t>) will accrue priority</a:t>
            </a:r>
            <a:endParaRPr lang="en-US" dirty="0"/>
          </a:p>
        </p:txBody>
      </p:sp>
      <p:sp>
        <p:nvSpPr>
          <p:cNvPr id="4" name="TextBox 3">
            <a:extLst>
              <a:ext uri="{FF2B5EF4-FFF2-40B4-BE49-F238E27FC236}">
                <a16:creationId xmlns:a16="http://schemas.microsoft.com/office/drawing/2014/main" id="{37A7115B-1578-14D5-6A83-7EA67A561CDF}"/>
              </a:ext>
            </a:extLst>
          </p:cNvPr>
          <p:cNvSpPr txBox="1"/>
          <p:nvPr/>
        </p:nvSpPr>
        <p:spPr>
          <a:xfrm>
            <a:off x="-15314" y="4495800"/>
            <a:ext cx="5678157" cy="1538883"/>
          </a:xfrm>
          <a:prstGeom prst="rect">
            <a:avLst/>
          </a:prstGeom>
          <a:noFill/>
        </p:spPr>
        <p:txBody>
          <a:bodyPr wrap="none" rtlCol="0">
            <a:spAutoFit/>
          </a:bodyPr>
          <a:lstStyle/>
          <a:p>
            <a:pPr marL="457200" indent="-457200">
              <a:buFont typeface="Arial" panose="020B0604020202020204" pitchFamily="34" charset="0"/>
              <a:buChar char="•"/>
            </a:pPr>
            <a:r>
              <a:rPr lang="en-US" sz="2600" dirty="0" err="1">
                <a:latin typeface="Consolas" panose="020B0609020204030204" pitchFamily="49" charset="0"/>
                <a:cs typeface="Consolas" panose="020B0609020204030204" pitchFamily="49" charset="0"/>
              </a:rPr>
              <a:t>sprio</a:t>
            </a:r>
            <a:r>
              <a:rPr lang="en-US" sz="2600" dirty="0"/>
              <a:t> gives job priority for all jobs</a:t>
            </a:r>
          </a:p>
          <a:p>
            <a:pPr marL="914400" lvl="1" indent="-457200">
              <a:buFont typeface="Arial" panose="020B0604020202020204" pitchFamily="34" charset="0"/>
              <a:buChar char="•"/>
            </a:pPr>
            <a:r>
              <a:rPr lang="en-US" sz="2200" dirty="0" err="1">
                <a:latin typeface="Consolas" panose="020B0609020204030204" pitchFamily="49" charset="0"/>
                <a:cs typeface="Consolas" panose="020B0609020204030204" pitchFamily="49" charset="0"/>
              </a:rPr>
              <a:t>sprio</a:t>
            </a:r>
            <a:r>
              <a:rPr lang="en-US" sz="2200" dirty="0">
                <a:latin typeface="Consolas" panose="020B0609020204030204" pitchFamily="49" charset="0"/>
                <a:cs typeface="Consolas" panose="020B0609020204030204" pitchFamily="49" charset="0"/>
              </a:rPr>
              <a:t> –j &lt;JOBID&gt; </a:t>
            </a:r>
            <a:r>
              <a:rPr lang="en-US" sz="2200" dirty="0"/>
              <a:t>for a given job</a:t>
            </a:r>
          </a:p>
          <a:p>
            <a:pPr marL="914400" lvl="1" indent="-457200">
              <a:buFont typeface="Arial" panose="020B0604020202020204" pitchFamily="34" charset="0"/>
              <a:buChar char="•"/>
            </a:pPr>
            <a:r>
              <a:rPr lang="en-US" sz="2200" dirty="0" err="1">
                <a:latin typeface="Consolas" panose="020B0609020204030204" pitchFamily="49" charset="0"/>
                <a:cs typeface="Consolas" panose="020B0609020204030204" pitchFamily="49" charset="0"/>
              </a:rPr>
              <a:t>sprio</a:t>
            </a:r>
            <a:r>
              <a:rPr lang="en-US" sz="2200" dirty="0">
                <a:latin typeface="Consolas" panose="020B0609020204030204" pitchFamily="49" charset="0"/>
                <a:cs typeface="Consolas" panose="020B0609020204030204" pitchFamily="49" charset="0"/>
              </a:rPr>
              <a:t> –u &lt;UNID&gt; </a:t>
            </a:r>
            <a:r>
              <a:rPr lang="en-US" sz="2200" dirty="0"/>
              <a:t>for user’s jobs</a:t>
            </a:r>
          </a:p>
          <a:p>
            <a:endParaRPr lang="en-US" dirty="0"/>
          </a:p>
        </p:txBody>
      </p:sp>
      <p:sp>
        <p:nvSpPr>
          <p:cNvPr id="5" name="TextBox 4">
            <a:extLst>
              <a:ext uri="{FF2B5EF4-FFF2-40B4-BE49-F238E27FC236}">
                <a16:creationId xmlns:a16="http://schemas.microsoft.com/office/drawing/2014/main" id="{374461E6-51BE-29BD-B89D-13BD983E1E6F}"/>
              </a:ext>
            </a:extLst>
          </p:cNvPr>
          <p:cNvSpPr txBox="1"/>
          <p:nvPr/>
        </p:nvSpPr>
        <p:spPr>
          <a:xfrm>
            <a:off x="840411" y="5967360"/>
            <a:ext cx="7353360" cy="738664"/>
          </a:xfrm>
          <a:prstGeom prst="rect">
            <a:avLst/>
          </a:prstGeom>
          <a:noFill/>
        </p:spPr>
        <p:txBody>
          <a:bodyPr wrap="none" rtlCol="0">
            <a:spAutoFit/>
          </a:bodyPr>
          <a:lstStyle/>
          <a:p>
            <a:r>
              <a:rPr lang="en-US" sz="1800" dirty="0">
                <a:hlinkClick r:id="rId3"/>
              </a:rPr>
              <a:t>https://www.chpc.utah.edu/documentation/software/slurm.php#priority</a:t>
            </a:r>
            <a:r>
              <a:rPr lang="en-US" sz="1800" dirty="0"/>
              <a:t> </a:t>
            </a:r>
          </a:p>
          <a:p>
            <a:endParaRPr lang="en-US" dirty="0"/>
          </a:p>
        </p:txBody>
      </p:sp>
    </p:spTree>
    <p:extLst>
      <p:ext uri="{BB962C8B-B14F-4D97-AF65-F5344CB8AC3E}">
        <p14:creationId xmlns:p14="http://schemas.microsoft.com/office/powerpoint/2010/main" val="15261417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Checking Job Performance</a:t>
            </a:r>
            <a:endParaRPr lang="en-US" sz="2800" b="1" dirty="0">
              <a:solidFill>
                <a:srgbClr val="990000"/>
              </a:solidFill>
              <a:latin typeface="+mn-lt"/>
            </a:endParaRPr>
          </a:p>
        </p:txBody>
      </p:sp>
      <p:sp>
        <p:nvSpPr>
          <p:cNvPr id="18435" name="Rectangle 3"/>
          <p:cNvSpPr>
            <a:spLocks noGrp="1" noChangeArrowheads="1"/>
          </p:cNvSpPr>
          <p:nvPr>
            <p:ph idx="1"/>
          </p:nvPr>
        </p:nvSpPr>
        <p:spPr>
          <a:xfrm>
            <a:off x="0" y="1752601"/>
            <a:ext cx="9172354" cy="457200"/>
          </a:xfrm>
        </p:spPr>
        <p:txBody>
          <a:bodyPr/>
          <a:lstStyle/>
          <a:p>
            <a:r>
              <a:rPr lang="en-US" sz="2400" dirty="0"/>
              <a:t>Why check job performance?</a:t>
            </a:r>
            <a:endParaRPr lang="en-US" sz="2000" dirty="0"/>
          </a:p>
          <a:p>
            <a:pPr marL="457200" lvl="1" indent="0">
              <a:buNone/>
            </a:pPr>
            <a:endParaRPr lang="en-US" sz="2000" dirty="0"/>
          </a:p>
        </p:txBody>
      </p:sp>
      <p:sp>
        <p:nvSpPr>
          <p:cNvPr id="3" name="Rectangle 1"/>
          <p:cNvSpPr>
            <a:spLocks noChangeArrowheads="1"/>
          </p:cNvSpPr>
          <p:nvPr/>
        </p:nvSpPr>
        <p:spPr bwMode="auto">
          <a:xfrm>
            <a:off x="609601" y="3162440"/>
            <a:ext cx="113450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9CFE7B1B-54CC-CCD0-6A8B-AFFE51CE9B1C}"/>
              </a:ext>
            </a:extLst>
          </p:cNvPr>
          <p:cNvSpPr txBox="1"/>
          <p:nvPr/>
        </p:nvSpPr>
        <p:spPr>
          <a:xfrm>
            <a:off x="-30595" y="2150487"/>
            <a:ext cx="7273145" cy="461665"/>
          </a:xfrm>
          <a:prstGeom prst="rect">
            <a:avLst/>
          </a:prstGeom>
          <a:noFill/>
        </p:spPr>
        <p:txBody>
          <a:bodyPr wrap="none" rtlCol="0">
            <a:spAutoFit/>
          </a:bodyPr>
          <a:lstStyle/>
          <a:p>
            <a:pPr marL="342900" indent="-342900">
              <a:buFont typeface="Arial" panose="020B0604020202020204" pitchFamily="34" charset="0"/>
              <a:buChar char="•"/>
            </a:pPr>
            <a:r>
              <a:rPr lang="en-US" dirty="0"/>
              <a:t>If you use more resources than your job needs…</a:t>
            </a:r>
          </a:p>
        </p:txBody>
      </p:sp>
      <p:sp>
        <p:nvSpPr>
          <p:cNvPr id="4" name="TextBox 3">
            <a:extLst>
              <a:ext uri="{FF2B5EF4-FFF2-40B4-BE49-F238E27FC236}">
                <a16:creationId xmlns:a16="http://schemas.microsoft.com/office/drawing/2014/main" id="{77DCECBC-0553-A188-6CFF-718D4037CC38}"/>
              </a:ext>
            </a:extLst>
          </p:cNvPr>
          <p:cNvSpPr txBox="1"/>
          <p:nvPr/>
        </p:nvSpPr>
        <p:spPr>
          <a:xfrm>
            <a:off x="562536" y="2552702"/>
            <a:ext cx="4685898" cy="461665"/>
          </a:xfrm>
          <a:prstGeom prst="rect">
            <a:avLst/>
          </a:prstGeom>
          <a:noFill/>
        </p:spPr>
        <p:txBody>
          <a:bodyPr wrap="none" rtlCol="0">
            <a:spAutoFit/>
          </a:bodyPr>
          <a:lstStyle/>
          <a:p>
            <a:r>
              <a:rPr lang="en-US" dirty="0"/>
              <a:t>- It counts against your allocation</a:t>
            </a:r>
          </a:p>
        </p:txBody>
      </p:sp>
      <p:sp>
        <p:nvSpPr>
          <p:cNvPr id="5" name="TextBox 4">
            <a:extLst>
              <a:ext uri="{FF2B5EF4-FFF2-40B4-BE49-F238E27FC236}">
                <a16:creationId xmlns:a16="http://schemas.microsoft.com/office/drawing/2014/main" id="{ED068DB7-4AAD-9A76-8B30-E915FE06A333}"/>
              </a:ext>
            </a:extLst>
          </p:cNvPr>
          <p:cNvSpPr txBox="1"/>
          <p:nvPr/>
        </p:nvSpPr>
        <p:spPr>
          <a:xfrm>
            <a:off x="562536" y="2936099"/>
            <a:ext cx="5319085" cy="461665"/>
          </a:xfrm>
          <a:prstGeom prst="rect">
            <a:avLst/>
          </a:prstGeom>
          <a:noFill/>
        </p:spPr>
        <p:txBody>
          <a:bodyPr wrap="none" rtlCol="0">
            <a:spAutoFit/>
          </a:bodyPr>
          <a:lstStyle/>
          <a:p>
            <a:r>
              <a:rPr lang="en-US" dirty="0"/>
              <a:t>- Potential for longer wait times in cue</a:t>
            </a:r>
          </a:p>
        </p:txBody>
      </p:sp>
    </p:spTree>
    <p:extLst>
      <p:ext uri="{BB962C8B-B14F-4D97-AF65-F5344CB8AC3E}">
        <p14:creationId xmlns:p14="http://schemas.microsoft.com/office/powerpoint/2010/main" val="319716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8354" y="1066800"/>
            <a:ext cx="9296400" cy="838200"/>
          </a:xfrm>
        </p:spPr>
        <p:txBody>
          <a:bodyPr/>
          <a:lstStyle/>
          <a:p>
            <a:pPr algn="ctr" eaLnBrk="1" hangingPunct="1"/>
            <a:r>
              <a:rPr lang="en-US" sz="4000" b="1" dirty="0">
                <a:solidFill>
                  <a:srgbClr val="990000"/>
                </a:solidFill>
                <a:latin typeface="+mn-lt"/>
              </a:rPr>
              <a:t>Checking Job Performance</a:t>
            </a:r>
            <a:endParaRPr lang="en-US" sz="2800" b="1" dirty="0">
              <a:solidFill>
                <a:srgbClr val="990000"/>
              </a:solidFill>
              <a:latin typeface="+mn-lt"/>
            </a:endParaRPr>
          </a:p>
        </p:txBody>
      </p:sp>
      <p:sp>
        <p:nvSpPr>
          <p:cNvPr id="18435" name="Rectangle 3"/>
          <p:cNvSpPr>
            <a:spLocks noGrp="1" noChangeArrowheads="1"/>
          </p:cNvSpPr>
          <p:nvPr>
            <p:ph idx="1"/>
          </p:nvPr>
        </p:nvSpPr>
        <p:spPr>
          <a:xfrm>
            <a:off x="0" y="1752601"/>
            <a:ext cx="9172354" cy="1143000"/>
          </a:xfrm>
        </p:spPr>
        <p:txBody>
          <a:bodyPr/>
          <a:lstStyle/>
          <a:p>
            <a:r>
              <a:rPr lang="en-US" sz="2400" dirty="0"/>
              <a:t>With an active job </a:t>
            </a:r>
          </a:p>
          <a:p>
            <a:pPr lvl="1"/>
            <a:r>
              <a:rPr lang="en-US" sz="2000" dirty="0"/>
              <a:t>Can ssh to node</a:t>
            </a:r>
          </a:p>
          <a:p>
            <a:pPr lvl="2"/>
            <a:r>
              <a:rPr lang="en-US" sz="1800" dirty="0"/>
              <a:t>Useful commands: </a:t>
            </a:r>
            <a:r>
              <a:rPr lang="en-US" sz="1800" dirty="0">
                <a:latin typeface="Consolas" panose="020B0609020204030204" pitchFamily="49" charset="0"/>
                <a:cs typeface="Consolas" panose="020B0609020204030204" pitchFamily="49" charset="0"/>
              </a:rPr>
              <a:t>top</a:t>
            </a:r>
            <a:r>
              <a:rPr lang="en-US" sz="1800" dirty="0"/>
              <a:t>, </a:t>
            </a:r>
            <a:r>
              <a:rPr lang="en-US" sz="1800" dirty="0" err="1">
                <a:latin typeface="Consolas" panose="020B0609020204030204" pitchFamily="49" charset="0"/>
                <a:cs typeface="Consolas" panose="020B0609020204030204" pitchFamily="49" charset="0"/>
              </a:rPr>
              <a:t>ps</a:t>
            </a:r>
            <a:r>
              <a:rPr lang="en-US" sz="1800" dirty="0"/>
              <a:t>, </a:t>
            </a:r>
            <a:r>
              <a:rPr lang="en-US" sz="1800" dirty="0" err="1">
                <a:latin typeface="Consolas" panose="020B0609020204030204" pitchFamily="49" charset="0"/>
                <a:cs typeface="Consolas" panose="020B0609020204030204" pitchFamily="49" charset="0"/>
              </a:rPr>
              <a:t>sar</a:t>
            </a:r>
            <a:r>
              <a:rPr lang="en-US" sz="1800" dirty="0"/>
              <a:t>, </a:t>
            </a:r>
            <a:r>
              <a:rPr lang="en-US" sz="1800" dirty="0">
                <a:latin typeface="Consolas" panose="020B0609020204030204" pitchFamily="49" charset="0"/>
                <a:cs typeface="Consolas" panose="020B0609020204030204" pitchFamily="49" charset="0"/>
              </a:rPr>
              <a:t>atop</a:t>
            </a:r>
          </a:p>
          <a:p>
            <a:pPr marL="457200" lvl="1" indent="0">
              <a:buNone/>
            </a:pPr>
            <a:endParaRPr lang="en-US" sz="2000" dirty="0"/>
          </a:p>
        </p:txBody>
      </p:sp>
      <p:sp>
        <p:nvSpPr>
          <p:cNvPr id="3" name="Rectangle 1"/>
          <p:cNvSpPr>
            <a:spLocks noChangeArrowheads="1"/>
          </p:cNvSpPr>
          <p:nvPr/>
        </p:nvSpPr>
        <p:spPr bwMode="auto">
          <a:xfrm>
            <a:off x="609601" y="3162440"/>
            <a:ext cx="113450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68E955E3-0744-B31B-6C21-A66F601B1694}"/>
              </a:ext>
            </a:extLst>
          </p:cNvPr>
          <p:cNvSpPr txBox="1"/>
          <p:nvPr/>
        </p:nvSpPr>
        <p:spPr>
          <a:xfrm>
            <a:off x="0" y="2738277"/>
            <a:ext cx="6952544" cy="1107996"/>
          </a:xfrm>
          <a:prstGeom prst="rect">
            <a:avLst/>
          </a:prstGeom>
          <a:noFill/>
        </p:spPr>
        <p:txBody>
          <a:bodyPr wrap="none" rtlCol="0">
            <a:spAutoFit/>
          </a:bodyPr>
          <a:lstStyle/>
          <a:p>
            <a:pPr lvl="1"/>
            <a:r>
              <a:rPr lang="en-US" dirty="0"/>
              <a:t>- </a:t>
            </a:r>
            <a:r>
              <a:rPr lang="en-US" sz="2000" dirty="0"/>
              <a:t>Also from interactive node can query job with </a:t>
            </a:r>
            <a:r>
              <a:rPr lang="en-US" sz="2000" dirty="0" err="1">
                <a:latin typeface="Consolas" panose="020B0609020204030204" pitchFamily="49" charset="0"/>
                <a:cs typeface="Consolas" panose="020B0609020204030204" pitchFamily="49" charset="0"/>
              </a:rPr>
              <a:t>pestat</a:t>
            </a:r>
            <a:endParaRPr lang="en-US" sz="2000" dirty="0">
              <a:latin typeface="Consolas" panose="020B0609020204030204" pitchFamily="49" charset="0"/>
              <a:cs typeface="Consolas" panose="020B0609020204030204" pitchFamily="49" charset="0"/>
            </a:endParaRPr>
          </a:p>
          <a:p>
            <a:pPr marL="1200150" lvl="2" indent="-285750">
              <a:buFont typeface="Arial" panose="020B0604020202020204" pitchFamily="34" charset="0"/>
              <a:buChar char="•"/>
            </a:pPr>
            <a:r>
              <a:rPr lang="en-US" sz="1800" dirty="0" err="1">
                <a:latin typeface="Consolas" panose="020B0609020204030204" pitchFamily="49" charset="0"/>
                <a:cs typeface="Consolas" panose="020B0609020204030204" pitchFamily="49" charset="0"/>
              </a:rPr>
              <a:t>pestat</a:t>
            </a:r>
            <a:r>
              <a:rPr lang="en-US" sz="1800" dirty="0">
                <a:latin typeface="Consolas" panose="020B0609020204030204" pitchFamily="49" charset="0"/>
                <a:cs typeface="Consolas" panose="020B0609020204030204" pitchFamily="49" charset="0"/>
              </a:rPr>
              <a:t> --help</a:t>
            </a:r>
            <a:endParaRPr lang="en-US" sz="1800" dirty="0"/>
          </a:p>
          <a:p>
            <a:endParaRPr lang="en-US" dirty="0"/>
          </a:p>
        </p:txBody>
      </p:sp>
      <p:sp>
        <p:nvSpPr>
          <p:cNvPr id="4" name="TextBox 3">
            <a:extLst>
              <a:ext uri="{FF2B5EF4-FFF2-40B4-BE49-F238E27FC236}">
                <a16:creationId xmlns:a16="http://schemas.microsoft.com/office/drawing/2014/main" id="{3895A637-CF68-3863-2E45-94244D721C4C}"/>
              </a:ext>
            </a:extLst>
          </p:cNvPr>
          <p:cNvSpPr txBox="1"/>
          <p:nvPr/>
        </p:nvSpPr>
        <p:spPr>
          <a:xfrm>
            <a:off x="2241" y="3359733"/>
            <a:ext cx="4397358" cy="1046440"/>
          </a:xfrm>
          <a:prstGeom prst="rect">
            <a:avLst/>
          </a:prstGeom>
          <a:noFill/>
        </p:spPr>
        <p:txBody>
          <a:bodyPr wrap="none" rtlCol="0">
            <a:spAutoFit/>
          </a:bodyPr>
          <a:lstStyle/>
          <a:p>
            <a:pPr lvl="1"/>
            <a:r>
              <a:rPr lang="en-US" sz="2000" dirty="0"/>
              <a:t>- Can query node status</a:t>
            </a:r>
          </a:p>
          <a:p>
            <a:pPr marL="1200150" lvl="2" indent="-285750">
              <a:buFont typeface="Arial" panose="020B0604020202020204" pitchFamily="34" charset="0"/>
              <a:buChar char="•"/>
            </a:pPr>
            <a:r>
              <a:rPr lang="en-US" sz="1800" dirty="0" err="1"/>
              <a:t>scontrol</a:t>
            </a:r>
            <a:r>
              <a:rPr lang="en-US" sz="1800" dirty="0"/>
              <a:t> show node notch024</a:t>
            </a:r>
          </a:p>
          <a:p>
            <a:endParaRPr lang="en-US" dirty="0"/>
          </a:p>
        </p:txBody>
      </p:sp>
      <p:sp>
        <p:nvSpPr>
          <p:cNvPr id="5" name="TextBox 4">
            <a:extLst>
              <a:ext uri="{FF2B5EF4-FFF2-40B4-BE49-F238E27FC236}">
                <a16:creationId xmlns:a16="http://schemas.microsoft.com/office/drawing/2014/main" id="{5DB088CA-AC46-F25C-107C-CEEB12E7AE93}"/>
              </a:ext>
            </a:extLst>
          </p:cNvPr>
          <p:cNvSpPr txBox="1"/>
          <p:nvPr/>
        </p:nvSpPr>
        <p:spPr>
          <a:xfrm>
            <a:off x="0" y="4006064"/>
            <a:ext cx="9067800" cy="2369880"/>
          </a:xfrm>
          <a:prstGeom prst="rect">
            <a:avLst/>
          </a:prstGeom>
          <a:noFill/>
        </p:spPr>
        <p:txBody>
          <a:bodyPr wrap="square" rtlCol="0">
            <a:spAutoFit/>
          </a:bodyPr>
          <a:lstStyle/>
          <a:p>
            <a:pPr marL="342900" indent="-342900">
              <a:buFont typeface="Arial" panose="020B0604020202020204" pitchFamily="34" charset="0"/>
              <a:buChar char="•"/>
            </a:pPr>
            <a:r>
              <a:rPr lang="en-US" sz="2400" dirty="0"/>
              <a:t>After job completes -- </a:t>
            </a:r>
            <a:r>
              <a:rPr lang="en-US" sz="2400" dirty="0" err="1"/>
              <a:t>XDMoD</a:t>
            </a:r>
            <a:r>
              <a:rPr lang="en-US" sz="2400" dirty="0"/>
              <a:t> </a:t>
            </a:r>
            <a:r>
              <a:rPr lang="en-US" sz="2400" dirty="0" err="1"/>
              <a:t>Supremm</a:t>
            </a:r>
            <a:r>
              <a:rPr lang="en-US" sz="2400" dirty="0"/>
              <a:t> </a:t>
            </a:r>
          </a:p>
          <a:p>
            <a:pPr marL="800100" lvl="1" indent="-342900">
              <a:buFont typeface="Arial" panose="020B0604020202020204" pitchFamily="34" charset="0"/>
              <a:buChar char="•"/>
            </a:pPr>
            <a:r>
              <a:rPr lang="en-US" sz="2000" dirty="0"/>
              <a:t>Job level data available day after job ends</a:t>
            </a:r>
          </a:p>
          <a:p>
            <a:pPr marL="800100" lvl="1" indent="-342900">
              <a:buFont typeface="Arial" panose="020B0604020202020204" pitchFamily="34" charset="0"/>
              <a:buChar char="•"/>
            </a:pPr>
            <a:r>
              <a:rPr lang="en-US" sz="2000" dirty="0" err="1"/>
              <a:t>XDMoD</a:t>
            </a:r>
            <a:r>
              <a:rPr lang="en-US" sz="2000" dirty="0"/>
              <a:t> sites </a:t>
            </a:r>
            <a:r>
              <a:rPr lang="en-US" sz="2000" dirty="0">
                <a:hlinkClick r:id="rId3"/>
              </a:rPr>
              <a:t>https://xdmod.chpc.utah.edu</a:t>
            </a:r>
            <a:r>
              <a:rPr lang="en-US" sz="2000" dirty="0"/>
              <a:t> and </a:t>
            </a:r>
            <a:r>
              <a:rPr lang="en-US" sz="2000" dirty="0">
                <a:hlinkClick r:id="rId4"/>
              </a:rPr>
              <a:t>https://pe-xdmod.chpc.utah.edu</a:t>
            </a:r>
            <a:r>
              <a:rPr lang="en-US" sz="2000" dirty="0"/>
              <a:t> </a:t>
            </a:r>
          </a:p>
          <a:p>
            <a:pPr marL="800100" lvl="1" indent="-342900">
              <a:buFont typeface="Arial" panose="020B0604020202020204" pitchFamily="34" charset="0"/>
              <a:buChar char="•"/>
            </a:pPr>
            <a:r>
              <a:rPr lang="en-US" sz="2000" dirty="0"/>
              <a:t>Usage info: </a:t>
            </a:r>
            <a:r>
              <a:rPr lang="en-US" sz="2000" dirty="0">
                <a:hlinkClick r:id="rId5"/>
              </a:rPr>
              <a:t>https://www.chpc.utah.edu/documentation/software/xdmod.php</a:t>
            </a:r>
            <a:r>
              <a:rPr lang="en-US" sz="2000" dirty="0"/>
              <a:t>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59297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153400" cy="762000"/>
          </a:xfrm>
        </p:spPr>
        <p:txBody>
          <a:bodyPr/>
          <a:lstStyle/>
          <a:p>
            <a:pPr algn="ctr" eaLnBrk="1" hangingPunct="1"/>
            <a:r>
              <a:rPr lang="en-US" sz="4000" b="1" dirty="0" err="1">
                <a:solidFill>
                  <a:srgbClr val="990000"/>
                </a:solidFill>
                <a:latin typeface="+mn-lt"/>
              </a:rPr>
              <a:t>Slurm</a:t>
            </a:r>
            <a:r>
              <a:rPr lang="en-US" sz="4000" b="1" dirty="0">
                <a:solidFill>
                  <a:srgbClr val="990000"/>
                </a:solidFill>
                <a:latin typeface="+mn-lt"/>
              </a:rPr>
              <a:t> Documentation at CHPC</a:t>
            </a:r>
          </a:p>
        </p:txBody>
      </p:sp>
      <p:sp>
        <p:nvSpPr>
          <p:cNvPr id="18435" name="Rectangle 3"/>
          <p:cNvSpPr>
            <a:spLocks noGrp="1" noChangeArrowheads="1"/>
          </p:cNvSpPr>
          <p:nvPr>
            <p:ph idx="1"/>
          </p:nvPr>
        </p:nvSpPr>
        <p:spPr>
          <a:xfrm>
            <a:off x="0" y="1909354"/>
            <a:ext cx="9144000" cy="4567646"/>
          </a:xfrm>
        </p:spPr>
        <p:txBody>
          <a:bodyPr/>
          <a:lstStyle/>
          <a:p>
            <a:pPr marL="0" indent="0">
              <a:buNone/>
            </a:pPr>
            <a:r>
              <a:rPr lang="en-US" sz="2200" dirty="0">
                <a:hlinkClick r:id="rId3"/>
              </a:rPr>
              <a:t>https://www.chpc.utah.edu/documentation/software/slurm.php</a:t>
            </a:r>
            <a:endParaRPr lang="en-US" sz="2200" dirty="0"/>
          </a:p>
          <a:p>
            <a:pPr marL="0" indent="0">
              <a:buNone/>
            </a:pPr>
            <a:r>
              <a:rPr lang="en-US" sz="2200" dirty="0">
                <a:hlinkClick r:id="rId4"/>
              </a:rPr>
              <a:t>https://www.chpc.utah.edu/documentation/software/serial-jobs.php</a:t>
            </a:r>
            <a:endParaRPr lang="en-US" sz="2200" dirty="0"/>
          </a:p>
          <a:p>
            <a:pPr marL="0" indent="0">
              <a:buNone/>
            </a:pPr>
            <a:r>
              <a:rPr lang="en-US" sz="2200" dirty="0">
                <a:hlinkClick r:id="rId5"/>
              </a:rPr>
              <a:t>https://www.chpc.utah.edu/documentation/software/node-sharing.php</a:t>
            </a:r>
            <a:endParaRPr lang="en-US" sz="2200" dirty="0"/>
          </a:p>
          <a:p>
            <a:pPr marL="0" indent="0">
              <a:buNone/>
            </a:pPr>
            <a:r>
              <a:rPr lang="en-US" sz="2200" dirty="0">
                <a:hlinkClick r:id="rId6"/>
              </a:rPr>
              <a:t>https://www.chpc.utah.edu/usage/constraints/</a:t>
            </a:r>
            <a:r>
              <a:rPr lang="en-US" sz="2200" dirty="0"/>
              <a:t> </a:t>
            </a:r>
          </a:p>
          <a:p>
            <a:pPr marL="0" indent="0">
              <a:buNone/>
            </a:pPr>
            <a:r>
              <a:rPr lang="en-US" sz="2200" dirty="0">
                <a:hlinkClick r:id="rId7"/>
              </a:rPr>
              <a:t>https://www.chpc.utah.edu/documentation/guides/index.php#GenSlurm</a:t>
            </a:r>
            <a:r>
              <a:rPr lang="en-US" sz="2200" dirty="0"/>
              <a:t> </a:t>
            </a:r>
          </a:p>
          <a:p>
            <a:pPr marL="0" indent="0">
              <a:buNone/>
            </a:pPr>
            <a:endParaRPr lang="en-US" sz="2000" dirty="0"/>
          </a:p>
          <a:p>
            <a:pPr marL="0" indent="0">
              <a:buNone/>
            </a:pPr>
            <a:r>
              <a:rPr lang="en-US" sz="4000" b="1" dirty="0">
                <a:solidFill>
                  <a:srgbClr val="990000"/>
                </a:solidFill>
              </a:rPr>
              <a:t>Other good documentation sources</a:t>
            </a:r>
          </a:p>
          <a:p>
            <a:pPr marL="0" indent="0">
              <a:buNone/>
            </a:pPr>
            <a:r>
              <a:rPr lang="en-US" sz="2200" dirty="0">
                <a:hlinkClick r:id="rId8"/>
              </a:rPr>
              <a:t>http://slurm.schedmd.com/documentation.html</a:t>
            </a:r>
            <a:endParaRPr lang="en-US" sz="2200" dirty="0"/>
          </a:p>
          <a:p>
            <a:pPr marL="0" indent="0">
              <a:buNone/>
            </a:pPr>
            <a:r>
              <a:rPr lang="en-US" sz="2200" dirty="0">
                <a:hlinkClick r:id="rId9"/>
              </a:rPr>
              <a:t>http://slurm.schedmd.com/pdfs/summary.pdf</a:t>
            </a:r>
            <a:endParaRPr lang="en-US" sz="2200" dirty="0"/>
          </a:p>
          <a:p>
            <a:pPr marL="0" indent="0">
              <a:buNone/>
            </a:pPr>
            <a:r>
              <a:rPr lang="en-US" sz="2200" u="sng" dirty="0">
                <a:hlinkClick r:id="rId10"/>
              </a:rPr>
              <a:t>http://www.schedmd.com/slurmdocs/rosetta.pdf</a:t>
            </a:r>
            <a:r>
              <a:rPr lang="en-US" sz="2800" dirty="0"/>
              <a:t> </a:t>
            </a:r>
          </a:p>
          <a:p>
            <a:pPr marL="0" indent="0" eaLnBrk="1" hangingPunct="1">
              <a:buNone/>
            </a:pPr>
            <a:endParaRPr lang="en-US" sz="2800" dirty="0"/>
          </a:p>
        </p:txBody>
      </p:sp>
    </p:spTree>
    <p:extLst>
      <p:ext uri="{BB962C8B-B14F-4D97-AF65-F5344CB8AC3E}">
        <p14:creationId xmlns:p14="http://schemas.microsoft.com/office/powerpoint/2010/main" val="6633680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en-US" sz="4000" b="1" dirty="0">
                <a:solidFill>
                  <a:srgbClr val="990000"/>
                </a:solidFill>
                <a:latin typeface="+mn-lt"/>
              </a:rPr>
              <a:t>Getting Help</a:t>
            </a:r>
          </a:p>
        </p:txBody>
      </p:sp>
      <p:sp>
        <p:nvSpPr>
          <p:cNvPr id="41987" name="Rectangle 3"/>
          <p:cNvSpPr>
            <a:spLocks noGrp="1" noChangeArrowheads="1"/>
          </p:cNvSpPr>
          <p:nvPr>
            <p:ph idx="1"/>
          </p:nvPr>
        </p:nvSpPr>
        <p:spPr>
          <a:xfrm>
            <a:off x="76200" y="1981200"/>
            <a:ext cx="9067800" cy="4267200"/>
          </a:xfrm>
        </p:spPr>
        <p:txBody>
          <a:bodyPr/>
          <a:lstStyle/>
          <a:p>
            <a:pPr eaLnBrk="1" hangingPunct="1"/>
            <a:r>
              <a:rPr lang="en-US" sz="2800" dirty="0"/>
              <a:t>CHPC website documentation</a:t>
            </a:r>
          </a:p>
          <a:p>
            <a:pPr lvl="1" eaLnBrk="1" hangingPunct="1"/>
            <a:r>
              <a:rPr lang="en-US" sz="2400" dirty="0">
                <a:hlinkClick r:id="rId3"/>
              </a:rPr>
              <a:t>www.chpc.utah.edu</a:t>
            </a:r>
            <a:endParaRPr lang="en-US" sz="2400" dirty="0"/>
          </a:p>
          <a:p>
            <a:pPr lvl="2" eaLnBrk="1" hangingPunct="1"/>
            <a:r>
              <a:rPr lang="en-US" sz="2200" dirty="0"/>
              <a:t>Getting started guide, cluster usage guides, software manual pages, CHPC policies</a:t>
            </a:r>
          </a:p>
          <a:p>
            <a:pPr eaLnBrk="1" hangingPunct="1"/>
            <a:r>
              <a:rPr lang="en-US" sz="2800" dirty="0"/>
              <a:t>Email: </a:t>
            </a:r>
            <a:r>
              <a:rPr lang="en-US" sz="2800" dirty="0">
                <a:hlinkClick r:id="rId4"/>
              </a:rPr>
              <a:t>helpdesk@chpc.utah.edu</a:t>
            </a:r>
            <a:r>
              <a:rPr lang="en-US" sz="2800" dirty="0"/>
              <a:t> </a:t>
            </a:r>
          </a:p>
          <a:p>
            <a:pPr eaLnBrk="1" hangingPunct="1"/>
            <a:r>
              <a:rPr lang="en-US" sz="2800" dirty="0"/>
              <a:t>Help Desk: 405 INSCC</a:t>
            </a:r>
          </a:p>
          <a:p>
            <a:pPr eaLnBrk="1" hangingPunct="1"/>
            <a:r>
              <a:rPr lang="en-US" sz="2800" dirty="0"/>
              <a:t>We use </a:t>
            </a:r>
            <a:r>
              <a:rPr lang="en-US" sz="2800" dirty="0">
                <a:hlinkClick r:id="rId5"/>
              </a:rPr>
              <a:t>chpc-hpc-users@lists.utah.edu</a:t>
            </a:r>
            <a:r>
              <a:rPr lang="en-US" sz="2800" dirty="0"/>
              <a:t> for sending messages to users</a:t>
            </a:r>
          </a:p>
          <a:p>
            <a:pPr marL="0" indent="0" eaLnBrk="1" hangingPunct="1">
              <a:buNone/>
            </a:pPr>
            <a:endParaRPr lang="en-US" sz="2400" dirty="0"/>
          </a:p>
        </p:txBody>
      </p:sp>
    </p:spTree>
    <p:extLst>
      <p:ext uri="{BB962C8B-B14F-4D97-AF65-F5344CB8AC3E}">
        <p14:creationId xmlns:p14="http://schemas.microsoft.com/office/powerpoint/2010/main" val="27420985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80CC73B-0286-BBD1-7418-2212A50DB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5D546DF0-F148-5833-7ABD-12C06B322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7" y="28363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66E976A-8459-F27F-C303-6924FE147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783" y="1143000"/>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AEA584EF-13FB-7ECA-3932-66070696D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2273" y="11599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27110C56-1863-9379-7893-70E43281A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957" y="45127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FCCD76E8-856A-E8D2-ADCA-630F8DAAA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345" y="4478866"/>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5C178542-70FB-230B-9587-512912778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 y="4478866"/>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258D6638-166E-6CFF-7C41-356B82D2A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8953" y="2836333"/>
            <a:ext cx="24390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05BF7FF8-81E3-A1FE-9F61-F6DD62844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957" y="2836333"/>
            <a:ext cx="2439025" cy="167640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DF1D4949-5517-6BBB-AD17-1897C3432DAF}"/>
              </a:ext>
            </a:extLst>
          </p:cNvPr>
          <p:cNvSpPr/>
          <p:nvPr/>
        </p:nvSpPr>
        <p:spPr bwMode="auto">
          <a:xfrm>
            <a:off x="533400" y="1676400"/>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5" name="Oval 14">
            <a:extLst>
              <a:ext uri="{FF2B5EF4-FFF2-40B4-BE49-F238E27FC236}">
                <a16:creationId xmlns:a16="http://schemas.microsoft.com/office/drawing/2014/main" id="{A1D2B7EF-74D4-4487-D4EE-37B7BBDABBFC}"/>
              </a:ext>
            </a:extLst>
          </p:cNvPr>
          <p:cNvSpPr/>
          <p:nvPr/>
        </p:nvSpPr>
        <p:spPr bwMode="auto">
          <a:xfrm>
            <a:off x="3323790" y="16933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6" name="Oval 15">
            <a:extLst>
              <a:ext uri="{FF2B5EF4-FFF2-40B4-BE49-F238E27FC236}">
                <a16:creationId xmlns:a16="http://schemas.microsoft.com/office/drawing/2014/main" id="{E15F17DF-17F5-044C-F102-B5D318DCA4C6}"/>
              </a:ext>
            </a:extLst>
          </p:cNvPr>
          <p:cNvSpPr/>
          <p:nvPr/>
        </p:nvSpPr>
        <p:spPr bwMode="auto">
          <a:xfrm>
            <a:off x="6161529" y="17060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7" name="Oval 16">
            <a:extLst>
              <a:ext uri="{FF2B5EF4-FFF2-40B4-BE49-F238E27FC236}">
                <a16:creationId xmlns:a16="http://schemas.microsoft.com/office/drawing/2014/main" id="{6BEFC059-C20A-F9B9-0C00-C3440B0B72CB}"/>
              </a:ext>
            </a:extLst>
          </p:cNvPr>
          <p:cNvSpPr/>
          <p:nvPr/>
        </p:nvSpPr>
        <p:spPr bwMode="auto">
          <a:xfrm>
            <a:off x="6064786" y="33824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8" name="Oval 17">
            <a:extLst>
              <a:ext uri="{FF2B5EF4-FFF2-40B4-BE49-F238E27FC236}">
                <a16:creationId xmlns:a16="http://schemas.microsoft.com/office/drawing/2014/main" id="{2FDCCEA4-2AC9-C0C0-D8B3-64A330FB8F68}"/>
              </a:ext>
            </a:extLst>
          </p:cNvPr>
          <p:cNvSpPr/>
          <p:nvPr/>
        </p:nvSpPr>
        <p:spPr bwMode="auto">
          <a:xfrm>
            <a:off x="3371295" y="3382433"/>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19" name="Oval 18">
            <a:extLst>
              <a:ext uri="{FF2B5EF4-FFF2-40B4-BE49-F238E27FC236}">
                <a16:creationId xmlns:a16="http://schemas.microsoft.com/office/drawing/2014/main" id="{A65BB60D-758A-6BB6-1DAD-0109BB084558}"/>
              </a:ext>
            </a:extLst>
          </p:cNvPr>
          <p:cNvSpPr/>
          <p:nvPr/>
        </p:nvSpPr>
        <p:spPr bwMode="auto">
          <a:xfrm>
            <a:off x="461276" y="3365500"/>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0" name="Oval 19">
            <a:extLst>
              <a:ext uri="{FF2B5EF4-FFF2-40B4-BE49-F238E27FC236}">
                <a16:creationId xmlns:a16="http://schemas.microsoft.com/office/drawing/2014/main" id="{04BD8A7E-6274-EE43-F7AC-1095E8435FA9}"/>
              </a:ext>
            </a:extLst>
          </p:cNvPr>
          <p:cNvSpPr/>
          <p:nvPr/>
        </p:nvSpPr>
        <p:spPr bwMode="auto">
          <a:xfrm>
            <a:off x="461277" y="4991099"/>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1" name="Oval 20">
            <a:extLst>
              <a:ext uri="{FF2B5EF4-FFF2-40B4-BE49-F238E27FC236}">
                <a16:creationId xmlns:a16="http://schemas.microsoft.com/office/drawing/2014/main" id="{EF6CEFE9-3284-7FC3-C8C4-74D3C745EE96}"/>
              </a:ext>
            </a:extLst>
          </p:cNvPr>
          <p:cNvSpPr/>
          <p:nvPr/>
        </p:nvSpPr>
        <p:spPr bwMode="auto">
          <a:xfrm>
            <a:off x="3276600" y="4974166"/>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2" name="Oval 21">
            <a:extLst>
              <a:ext uri="{FF2B5EF4-FFF2-40B4-BE49-F238E27FC236}">
                <a16:creationId xmlns:a16="http://schemas.microsoft.com/office/drawing/2014/main" id="{E84A7E31-FC00-D496-D048-74083589B13A}"/>
              </a:ext>
            </a:extLst>
          </p:cNvPr>
          <p:cNvSpPr/>
          <p:nvPr/>
        </p:nvSpPr>
        <p:spPr bwMode="auto">
          <a:xfrm>
            <a:off x="6096624" y="5029200"/>
            <a:ext cx="753845" cy="685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Arial" charset="0"/>
              <a:cs typeface="Arial" charset="0"/>
            </a:endParaRPr>
          </a:p>
        </p:txBody>
      </p:sp>
      <p:sp>
        <p:nvSpPr>
          <p:cNvPr id="23" name="TextBox 22">
            <a:extLst>
              <a:ext uri="{FF2B5EF4-FFF2-40B4-BE49-F238E27FC236}">
                <a16:creationId xmlns:a16="http://schemas.microsoft.com/office/drawing/2014/main" id="{0BCC3579-0FA2-821B-182E-89DA8D6F7DF9}"/>
              </a:ext>
            </a:extLst>
          </p:cNvPr>
          <p:cNvSpPr txBox="1"/>
          <p:nvPr/>
        </p:nvSpPr>
        <p:spPr>
          <a:xfrm>
            <a:off x="1440028" y="2374900"/>
            <a:ext cx="6004281" cy="2308324"/>
          </a:xfrm>
          <a:prstGeom prst="rect">
            <a:avLst/>
          </a:prstGeom>
          <a:solidFill>
            <a:schemeClr val="accent1"/>
          </a:solidFill>
        </p:spPr>
        <p:txBody>
          <a:bodyPr wrap="square" rtlCol="0">
            <a:spAutoFit/>
          </a:bodyPr>
          <a:lstStyle/>
          <a:p>
            <a:r>
              <a:rPr lang="en-US" dirty="0"/>
              <a:t>The login node has limited resources</a:t>
            </a:r>
          </a:p>
          <a:p>
            <a:endParaRPr lang="en-US" dirty="0"/>
          </a:p>
          <a:p>
            <a:r>
              <a:rPr lang="en-US" dirty="0"/>
              <a:t>You could guess that, in this example, just a few people could overload the login node</a:t>
            </a:r>
          </a:p>
          <a:p>
            <a:endParaRPr lang="en-US" dirty="0"/>
          </a:p>
          <a:p>
            <a:r>
              <a:rPr lang="en-US" dirty="0"/>
              <a:t>Nobody could login, edit files, </a:t>
            </a:r>
            <a:r>
              <a:rPr lang="en-US" dirty="0" err="1"/>
              <a:t>etc</a:t>
            </a:r>
            <a:r>
              <a:rPr lang="en-US" dirty="0"/>
              <a:t>…</a:t>
            </a:r>
          </a:p>
        </p:txBody>
      </p:sp>
    </p:spTree>
    <p:extLst>
      <p:ext uri="{BB962C8B-B14F-4D97-AF65-F5344CB8AC3E}">
        <p14:creationId xmlns:p14="http://schemas.microsoft.com/office/powerpoint/2010/main" val="55167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65A1066-081D-662B-E749-A361352C4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858000" cy="471366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Elbow Connector 7">
            <a:extLst>
              <a:ext uri="{FF2B5EF4-FFF2-40B4-BE49-F238E27FC236}">
                <a16:creationId xmlns:a16="http://schemas.microsoft.com/office/drawing/2014/main" id="{80EFB69C-8D60-AF15-65A3-B235F072EF88}"/>
              </a:ext>
            </a:extLst>
          </p:cNvPr>
          <p:cNvCxnSpPr/>
          <p:nvPr/>
        </p:nvCxnSpPr>
        <p:spPr bwMode="auto">
          <a:xfrm rot="5400000" flipH="1" flipV="1">
            <a:off x="2784272" y="2256367"/>
            <a:ext cx="1143000" cy="1143000"/>
          </a:xfrm>
          <a:prstGeom prst="bentConnector3">
            <a:avLst/>
          </a:prstGeom>
          <a:solidFill>
            <a:schemeClr val="accent1"/>
          </a:solidFill>
          <a:ln w="38100" cap="flat" cmpd="sng" algn="ctr">
            <a:solidFill>
              <a:srgbClr val="C00000"/>
            </a:solidFill>
            <a:prstDash val="solid"/>
            <a:round/>
            <a:headEnd type="none" w="med" len="med"/>
            <a:tailEnd type="triangle"/>
          </a:ln>
          <a:effectLst/>
        </p:spPr>
      </p:cxnSp>
      <p:pic>
        <p:nvPicPr>
          <p:cNvPr id="9" name="Picture 2" descr="Slurm Workload Manager - Wikipedia">
            <a:extLst>
              <a:ext uri="{FF2B5EF4-FFF2-40B4-BE49-F238E27FC236}">
                <a16:creationId xmlns:a16="http://schemas.microsoft.com/office/drawing/2014/main" id="{930ED2D9-9792-3DD6-5D69-D8597F9EEA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599" y="1983710"/>
            <a:ext cx="920345" cy="8421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C5CCA5E-F6C1-FDD9-B6B1-C5E5963DBCC3}"/>
              </a:ext>
            </a:extLst>
          </p:cNvPr>
          <p:cNvSpPr txBox="1"/>
          <p:nvPr/>
        </p:nvSpPr>
        <p:spPr>
          <a:xfrm>
            <a:off x="245533" y="1413933"/>
            <a:ext cx="2538737" cy="1938992"/>
          </a:xfrm>
          <a:prstGeom prst="rect">
            <a:avLst/>
          </a:prstGeom>
          <a:noFill/>
        </p:spPr>
        <p:txBody>
          <a:bodyPr wrap="square" rtlCol="0">
            <a:spAutoFit/>
          </a:bodyPr>
          <a:lstStyle/>
          <a:p>
            <a:r>
              <a:rPr lang="en-US" dirty="0"/>
              <a:t>*</a:t>
            </a:r>
            <a:r>
              <a:rPr lang="en-US" dirty="0" err="1"/>
              <a:t>Slurm</a:t>
            </a:r>
            <a:r>
              <a:rPr lang="en-US" dirty="0"/>
              <a:t> allows users to request a compute job to run on compute nodes</a:t>
            </a:r>
          </a:p>
        </p:txBody>
      </p:sp>
    </p:spTree>
    <p:extLst>
      <p:ext uri="{BB962C8B-B14F-4D97-AF65-F5344CB8AC3E}">
        <p14:creationId xmlns:p14="http://schemas.microsoft.com/office/powerpoint/2010/main" val="250105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1066800"/>
            <a:ext cx="9144000" cy="990600"/>
          </a:xfrm>
        </p:spPr>
        <p:txBody>
          <a:bodyPr/>
          <a:lstStyle/>
          <a:p>
            <a:pPr algn="ctr" eaLnBrk="1" hangingPunct="1"/>
            <a:r>
              <a:rPr lang="en-US" sz="3800" b="1" dirty="0">
                <a:solidFill>
                  <a:srgbClr val="990000"/>
                </a:solidFill>
                <a:latin typeface="Arial (Body)"/>
              </a:rPr>
              <a:t>What is </a:t>
            </a:r>
            <a:r>
              <a:rPr lang="en-US" sz="3800" b="1" dirty="0" err="1">
                <a:solidFill>
                  <a:srgbClr val="990000"/>
                </a:solidFill>
                <a:latin typeface="Arial (Body)"/>
              </a:rPr>
              <a:t>Slurm</a:t>
            </a:r>
            <a:br>
              <a:rPr lang="en-US" sz="3800" b="1" dirty="0">
                <a:solidFill>
                  <a:srgbClr val="990000"/>
                </a:solidFill>
                <a:latin typeface="Arial (Body)"/>
              </a:rPr>
            </a:br>
            <a:r>
              <a:rPr lang="en-US" sz="2400" b="1" dirty="0">
                <a:solidFill>
                  <a:srgbClr val="990000"/>
                </a:solidFill>
                <a:latin typeface="Arial (Body)"/>
              </a:rPr>
              <a:t>…and why use it?</a:t>
            </a:r>
            <a:br>
              <a:rPr lang="en-US" sz="4000" dirty="0"/>
            </a:br>
            <a:endParaRPr lang="en-US" sz="4000" b="1" dirty="0">
              <a:solidFill>
                <a:srgbClr val="990000"/>
              </a:solidFill>
              <a:latin typeface="+mn-lt"/>
            </a:endParaRPr>
          </a:p>
        </p:txBody>
      </p:sp>
      <p:sp>
        <p:nvSpPr>
          <p:cNvPr id="20483" name="Content Placeholder 2"/>
          <p:cNvSpPr>
            <a:spLocks noGrp="1"/>
          </p:cNvSpPr>
          <p:nvPr>
            <p:ph idx="1"/>
          </p:nvPr>
        </p:nvSpPr>
        <p:spPr>
          <a:xfrm>
            <a:off x="76200" y="2057400"/>
            <a:ext cx="9296400" cy="4572000"/>
          </a:xfrm>
        </p:spPr>
        <p:txBody>
          <a:bodyPr/>
          <a:lstStyle/>
          <a:p>
            <a:pPr>
              <a:lnSpc>
                <a:spcPct val="150000"/>
              </a:lnSpc>
            </a:pPr>
            <a:r>
              <a:rPr lang="en-US" sz="2400" dirty="0">
                <a:solidFill>
                  <a:schemeClr val="tx1"/>
                </a:solidFill>
              </a:rPr>
              <a:t>So, how do we ask </a:t>
            </a:r>
            <a:r>
              <a:rPr lang="en-US" sz="2400" dirty="0" err="1">
                <a:solidFill>
                  <a:schemeClr val="tx1"/>
                </a:solidFill>
              </a:rPr>
              <a:t>Slurm</a:t>
            </a:r>
            <a:r>
              <a:rPr lang="en-US" sz="2400" dirty="0">
                <a:solidFill>
                  <a:schemeClr val="tx1"/>
                </a:solidFill>
              </a:rPr>
              <a:t> to submit a job?</a:t>
            </a:r>
          </a:p>
          <a:p>
            <a:pPr>
              <a:lnSpc>
                <a:spcPct val="150000"/>
              </a:lnSpc>
            </a:pPr>
            <a:r>
              <a:rPr lang="en-US" sz="2400" dirty="0">
                <a:solidFill>
                  <a:schemeClr val="tx1"/>
                </a:solidFill>
              </a:rPr>
              <a:t>We need to ask for the correct resources</a:t>
            </a:r>
          </a:p>
          <a:p>
            <a:pPr>
              <a:lnSpc>
                <a:spcPct val="150000"/>
              </a:lnSpc>
            </a:pPr>
            <a:r>
              <a:rPr lang="en-US" sz="2400" dirty="0">
                <a:solidFill>
                  <a:schemeClr val="tx1"/>
                </a:solidFill>
              </a:rPr>
              <a:t>But first, we need to know what those resources are…</a:t>
            </a:r>
          </a:p>
          <a:p>
            <a:pPr marL="0" indent="0">
              <a:buNone/>
            </a:pPr>
            <a:endParaRPr lang="en-US" sz="1400" dirty="0">
              <a:solidFill>
                <a:schemeClr val="tx1"/>
              </a:solidFill>
            </a:endParaRPr>
          </a:p>
          <a:p>
            <a:pPr marL="0" indent="0">
              <a:buNone/>
            </a:pPr>
            <a:endParaRPr lang="en-US" sz="2400" dirty="0">
              <a:solidFill>
                <a:schemeClr val="tx1"/>
              </a:solidFill>
            </a:endParaRPr>
          </a:p>
        </p:txBody>
      </p:sp>
      <p:pic>
        <p:nvPicPr>
          <p:cNvPr id="6" name="Picture 2">
            <a:extLst>
              <a:ext uri="{FF2B5EF4-FFF2-40B4-BE49-F238E27FC236}">
                <a16:creationId xmlns:a16="http://schemas.microsoft.com/office/drawing/2014/main" id="{2BA75D70-752A-7F7E-C959-F02CDD8E46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572000"/>
            <a:ext cx="2617641" cy="179916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Elbow Connector 6">
            <a:extLst>
              <a:ext uri="{FF2B5EF4-FFF2-40B4-BE49-F238E27FC236}">
                <a16:creationId xmlns:a16="http://schemas.microsoft.com/office/drawing/2014/main" id="{42602556-19CA-B849-91BD-6C38D0ED0967}"/>
              </a:ext>
            </a:extLst>
          </p:cNvPr>
          <p:cNvCxnSpPr>
            <a:cxnSpLocks/>
          </p:cNvCxnSpPr>
          <p:nvPr/>
        </p:nvCxnSpPr>
        <p:spPr bwMode="auto">
          <a:xfrm rot="5400000" flipH="1" flipV="1">
            <a:off x="7035756" y="4882386"/>
            <a:ext cx="645715" cy="481880"/>
          </a:xfrm>
          <a:prstGeom prst="bentConnector3">
            <a:avLst/>
          </a:prstGeom>
          <a:solidFill>
            <a:schemeClr val="accent1"/>
          </a:solidFill>
          <a:ln w="38100" cap="flat" cmpd="sng" algn="ctr">
            <a:solidFill>
              <a:srgbClr val="C00000"/>
            </a:solidFill>
            <a:prstDash val="solid"/>
            <a:round/>
            <a:headEnd type="none" w="med" len="med"/>
            <a:tailEnd type="triangle"/>
          </a:ln>
          <a:effectLst/>
        </p:spPr>
      </p:cxnSp>
      <p:pic>
        <p:nvPicPr>
          <p:cNvPr id="8" name="Picture 2" descr="Slurm Workload Manager - Wikipedia">
            <a:extLst>
              <a:ext uri="{FF2B5EF4-FFF2-40B4-BE49-F238E27FC236}">
                <a16:creationId xmlns:a16="http://schemas.microsoft.com/office/drawing/2014/main" id="{B2AD2D22-7D47-B045-49D9-E729C2262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1086" y="4766601"/>
            <a:ext cx="423449" cy="38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331723"/>
      </p:ext>
    </p:extLst>
  </p:cSld>
  <p:clrMapOvr>
    <a:masterClrMapping/>
  </p:clrMapOvr>
  <p:transition/>
</p:sld>
</file>

<file path=ppt/theme/theme1.xml><?xml version="1.0" encoding="utf-8"?>
<a:theme xmlns:a="http://schemas.openxmlformats.org/drawingml/2006/main" name="Web Style Gray">
  <a:themeElements>
    <a:clrScheme name="">
      <a:dk1>
        <a:srgbClr val="545454"/>
      </a:dk1>
      <a:lt1>
        <a:srgbClr val="FFFFFF"/>
      </a:lt1>
      <a:dk2>
        <a:srgbClr val="545454"/>
      </a:dk2>
      <a:lt2>
        <a:srgbClr val="808080"/>
      </a:lt2>
      <a:accent1>
        <a:srgbClr val="DC9A4C"/>
      </a:accent1>
      <a:accent2>
        <a:srgbClr val="7F1603"/>
      </a:accent2>
      <a:accent3>
        <a:srgbClr val="FFFFFF"/>
      </a:accent3>
      <a:accent4>
        <a:srgbClr val="464646"/>
      </a:accent4>
      <a:accent5>
        <a:srgbClr val="EBCAB2"/>
      </a:accent5>
      <a:accent6>
        <a:srgbClr val="721302"/>
      </a:accent6>
      <a:hlink>
        <a:srgbClr val="687435"/>
      </a:hlink>
      <a:folHlink>
        <a:srgbClr val="677B85"/>
      </a:folHlink>
    </a:clrScheme>
    <a:fontScheme name="Blank Presentation">
      <a:majorFont>
        <a:latin typeface="Times"/>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36471</TotalTime>
  <Words>8202</Words>
  <Application>Microsoft Macintosh PowerPoint</Application>
  <PresentationFormat>On-screen Show (4:3)</PresentationFormat>
  <Paragraphs>1215</Paragraphs>
  <Slides>64</Slides>
  <Notes>63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Arial (Body)</vt:lpstr>
      <vt:lpstr>Consolas</vt:lpstr>
      <vt:lpstr>Courier</vt:lpstr>
      <vt:lpstr>Times</vt:lpstr>
      <vt:lpstr>Wingdings</vt:lpstr>
      <vt:lpstr>Web Style Gray</vt:lpstr>
      <vt:lpstr>Introduction to Slurm &amp; Slurm batch scripts</vt:lpstr>
      <vt:lpstr>Overview of Talk</vt:lpstr>
      <vt:lpstr>Overview of Talk</vt:lpstr>
      <vt:lpstr>Re-cap of Resources</vt:lpstr>
      <vt:lpstr>What is Slurm? </vt:lpstr>
      <vt:lpstr>What is Slurm …and why use it? </vt:lpstr>
      <vt:lpstr>PowerPoint Presentation</vt:lpstr>
      <vt:lpstr>PowerPoint Presentation</vt:lpstr>
      <vt:lpstr>What is Slurm …and why use it? </vt:lpstr>
      <vt:lpstr>Overview of Talk</vt:lpstr>
      <vt:lpstr>PowerPoint Presentation</vt:lpstr>
      <vt:lpstr>PowerPoint Presentation</vt:lpstr>
      <vt:lpstr>Preparing a Slurm Job</vt:lpstr>
      <vt:lpstr>Preparing a Slurm Job</vt:lpstr>
      <vt:lpstr>Allocation State </vt:lpstr>
      <vt:lpstr>Cluster</vt:lpstr>
      <vt:lpstr>Account</vt:lpstr>
      <vt:lpstr>Partition</vt:lpstr>
      <vt:lpstr>Partition</vt:lpstr>
      <vt:lpstr>Node Sharing</vt:lpstr>
      <vt:lpstr>Node Sharing</vt:lpstr>
      <vt:lpstr>More on Accounts &amp; Partitions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Talk</vt:lpstr>
      <vt:lpstr>CHPC Storage Resources</vt:lpstr>
      <vt:lpstr>PowerPoint Presentation</vt:lpstr>
      <vt:lpstr>Slurm Environment Variables</vt:lpstr>
      <vt:lpstr>PowerPoint Presentation</vt:lpstr>
      <vt:lpstr>PowerPoint Presentation</vt:lpstr>
      <vt:lpstr>PowerPoint Presentation</vt:lpstr>
      <vt:lpstr>PowerPoint Presentation</vt:lpstr>
      <vt:lpstr>PowerPoint Presentation</vt:lpstr>
      <vt:lpstr>PowerPoint Presentation</vt:lpstr>
      <vt:lpstr>Overview of Talk</vt:lpstr>
      <vt:lpstr>Basic Slurm commands </vt:lpstr>
      <vt:lpstr>Basic Slurm commands </vt:lpstr>
      <vt:lpstr>Basic Slurm commands </vt:lpstr>
      <vt:lpstr>Basic Slurm commands </vt:lpstr>
      <vt:lpstr>Basic Slurm commands </vt:lpstr>
      <vt:lpstr>Useful Aliases </vt:lpstr>
      <vt:lpstr>Running interactive batch jobs</vt:lpstr>
      <vt:lpstr>Running interactive batch jobs</vt:lpstr>
      <vt:lpstr>Running interactive batch jobs</vt:lpstr>
      <vt:lpstr>Running interactive batch jobs</vt:lpstr>
      <vt:lpstr>Overview of Talk</vt:lpstr>
      <vt:lpstr>Slurm for use of GPU Nodes</vt:lpstr>
      <vt:lpstr>Node Sharing on GPU nodes</vt:lpstr>
      <vt:lpstr>GPU Job</vt:lpstr>
      <vt:lpstr>Overview of Talk</vt:lpstr>
      <vt:lpstr>Job Priority</vt:lpstr>
      <vt:lpstr>Job Priority</vt:lpstr>
      <vt:lpstr>Checking Job Performance</vt:lpstr>
      <vt:lpstr>Checking Job Performance</vt:lpstr>
      <vt:lpstr>Slurm Documentation at CHPC</vt:lpstr>
      <vt:lpstr>Getting Help</vt:lpstr>
    </vt:vector>
  </TitlesOfParts>
  <Company>University of Utah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CHPC</dc:title>
  <dc:creator>Julia D. Harrison</dc:creator>
  <cp:lastModifiedBy>Ashley Dederich</cp:lastModifiedBy>
  <cp:revision>807</cp:revision>
  <cp:lastPrinted>2009-09-10T16:21:29Z</cp:lastPrinted>
  <dcterms:created xsi:type="dcterms:W3CDTF">2009-09-09T14:21:18Z</dcterms:created>
  <dcterms:modified xsi:type="dcterms:W3CDTF">2024-09-13T18:35:17Z</dcterms:modified>
</cp:coreProperties>
</file>